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30"/>
  </p:notesMasterIdLst>
  <p:handoutMasterIdLst>
    <p:handoutMasterId r:id="rId131"/>
  </p:handoutMasterIdLst>
  <p:sldIdLst>
    <p:sldId id="8033" r:id="rId3"/>
    <p:sldId id="7995" r:id="rId4"/>
    <p:sldId id="7671" r:id="rId5"/>
    <p:sldId id="7681" r:id="rId6"/>
    <p:sldId id="983" r:id="rId7"/>
    <p:sldId id="373" r:id="rId8"/>
    <p:sldId id="1026" r:id="rId9"/>
    <p:sldId id="8075" r:id="rId10"/>
    <p:sldId id="8085" r:id="rId11"/>
    <p:sldId id="8086" r:id="rId12"/>
    <p:sldId id="8087" r:id="rId13"/>
    <p:sldId id="8084" r:id="rId14"/>
    <p:sldId id="8077" r:id="rId15"/>
    <p:sldId id="7784" r:id="rId16"/>
    <p:sldId id="8079" r:id="rId17"/>
    <p:sldId id="7774" r:id="rId18"/>
    <p:sldId id="692" r:id="rId19"/>
    <p:sldId id="7691" r:id="rId20"/>
    <p:sldId id="1028" r:id="rId21"/>
    <p:sldId id="8078" r:id="rId22"/>
    <p:sldId id="8081" r:id="rId23"/>
    <p:sldId id="7698" r:id="rId24"/>
    <p:sldId id="8037" r:id="rId25"/>
    <p:sldId id="7884" r:id="rId26"/>
    <p:sldId id="8082" r:id="rId27"/>
    <p:sldId id="8011" r:id="rId28"/>
    <p:sldId id="8058" r:id="rId29"/>
    <p:sldId id="8059" r:id="rId30"/>
    <p:sldId id="8060" r:id="rId31"/>
    <p:sldId id="8061" r:id="rId32"/>
    <p:sldId id="8062" r:id="rId33"/>
    <p:sldId id="8063" r:id="rId34"/>
    <p:sldId id="8083" r:id="rId35"/>
    <p:sldId id="8054" r:id="rId36"/>
    <p:sldId id="8055" r:id="rId37"/>
    <p:sldId id="8052" r:id="rId38"/>
    <p:sldId id="8044" r:id="rId39"/>
    <p:sldId id="8051" r:id="rId40"/>
    <p:sldId id="8053" r:id="rId41"/>
    <p:sldId id="8046" r:id="rId42"/>
    <p:sldId id="8047" r:id="rId43"/>
    <p:sldId id="8048" r:id="rId44"/>
    <p:sldId id="8049" r:id="rId45"/>
    <p:sldId id="8045" r:id="rId46"/>
    <p:sldId id="8088" r:id="rId47"/>
    <p:sldId id="8089" r:id="rId48"/>
    <p:sldId id="8090" r:id="rId49"/>
    <p:sldId id="8034" r:id="rId50"/>
    <p:sldId id="8092" r:id="rId51"/>
    <p:sldId id="7664" r:id="rId52"/>
    <p:sldId id="7665" r:id="rId53"/>
    <p:sldId id="7835" r:id="rId54"/>
    <p:sldId id="8073" r:id="rId55"/>
    <p:sldId id="8070" r:id="rId56"/>
    <p:sldId id="7836" r:id="rId57"/>
    <p:sldId id="7837" r:id="rId58"/>
    <p:sldId id="7879" r:id="rId59"/>
    <p:sldId id="7703" r:id="rId60"/>
    <p:sldId id="7881" r:id="rId61"/>
    <p:sldId id="8074" r:id="rId62"/>
    <p:sldId id="7883" r:id="rId63"/>
    <p:sldId id="7880" r:id="rId64"/>
    <p:sldId id="7702" r:id="rId65"/>
    <p:sldId id="7710" r:id="rId66"/>
    <p:sldId id="7894" r:id="rId67"/>
    <p:sldId id="8091" r:id="rId68"/>
    <p:sldId id="8093" r:id="rId69"/>
    <p:sldId id="721" r:id="rId70"/>
    <p:sldId id="7886" r:id="rId71"/>
    <p:sldId id="8038" r:id="rId72"/>
    <p:sldId id="7729" r:id="rId73"/>
    <p:sldId id="7896" r:id="rId74"/>
    <p:sldId id="8035" r:id="rId75"/>
    <p:sldId id="1024" r:id="rId76"/>
    <p:sldId id="7677" r:id="rId77"/>
    <p:sldId id="8040" r:id="rId78"/>
    <p:sldId id="1021" r:id="rId79"/>
    <p:sldId id="583" r:id="rId80"/>
    <p:sldId id="7895" r:id="rId81"/>
    <p:sldId id="727" r:id="rId82"/>
    <p:sldId id="7950" r:id="rId83"/>
    <p:sldId id="8004" r:id="rId84"/>
    <p:sldId id="8006" r:id="rId85"/>
    <p:sldId id="7956" r:id="rId86"/>
    <p:sldId id="8042" r:id="rId87"/>
    <p:sldId id="1102" r:id="rId88"/>
    <p:sldId id="1103" r:id="rId89"/>
    <p:sldId id="8043" r:id="rId90"/>
    <p:sldId id="988" r:id="rId91"/>
    <p:sldId id="7968" r:id="rId92"/>
    <p:sldId id="7683" r:id="rId93"/>
    <p:sldId id="8019" r:id="rId94"/>
    <p:sldId id="8017" r:id="rId95"/>
    <p:sldId id="8018" r:id="rId96"/>
    <p:sldId id="8020" r:id="rId97"/>
    <p:sldId id="7962" r:id="rId98"/>
    <p:sldId id="7833" r:id="rId99"/>
    <p:sldId id="8021" r:id="rId100"/>
    <p:sldId id="7953" r:id="rId101"/>
    <p:sldId id="8022" r:id="rId102"/>
    <p:sldId id="7954" r:id="rId103"/>
    <p:sldId id="8023" r:id="rId104"/>
    <p:sldId id="8024" r:id="rId105"/>
    <p:sldId id="8027" r:id="rId106"/>
    <p:sldId id="8028" r:id="rId107"/>
    <p:sldId id="8029" r:id="rId108"/>
    <p:sldId id="7890" r:id="rId109"/>
    <p:sldId id="7891" r:id="rId110"/>
    <p:sldId id="8030" r:id="rId111"/>
    <p:sldId id="7794" r:id="rId112"/>
    <p:sldId id="7795" r:id="rId113"/>
    <p:sldId id="7842" r:id="rId114"/>
    <p:sldId id="1253" r:id="rId115"/>
    <p:sldId id="7771" r:id="rId116"/>
    <p:sldId id="7699" r:id="rId117"/>
    <p:sldId id="7657" r:id="rId118"/>
    <p:sldId id="7789" r:id="rId119"/>
    <p:sldId id="7930" r:id="rId120"/>
    <p:sldId id="7931" r:id="rId121"/>
    <p:sldId id="8031" r:id="rId122"/>
    <p:sldId id="7998" r:id="rId123"/>
    <p:sldId id="7957" r:id="rId124"/>
    <p:sldId id="8032" r:id="rId125"/>
    <p:sldId id="7927" r:id="rId126"/>
    <p:sldId id="7960" r:id="rId127"/>
    <p:sldId id="8003" r:id="rId128"/>
    <p:sldId id="7992" r:id="rId1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2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C55A11"/>
    <a:srgbClr val="002060"/>
    <a:srgbClr val="FFFFFF"/>
    <a:srgbClr val="FEFFFA"/>
    <a:srgbClr val="BFBFBF"/>
    <a:srgbClr val="E8FAFA"/>
    <a:srgbClr val="19CBCF"/>
    <a:srgbClr val="21F3F7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99"/>
    <p:restoredTop sz="77143"/>
  </p:normalViewPr>
  <p:slideViewPr>
    <p:cSldViewPr snapToGrid="0">
      <p:cViewPr varScale="1">
        <p:scale>
          <a:sx n="93" d="100"/>
          <a:sy n="93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B9-394E-BA3B-EFA9D0A4AD68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B9-394E-BA3B-EFA9D0A4AD68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B9-394E-BA3B-EFA9D0A4AD68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B9-394E-BA3B-EFA9D0A4A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25127620621496383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64787187401421"/>
          <c:y val="5.3246389512225538E-2"/>
          <c:w val="0.72329305345969319"/>
          <c:h val="0.7730828962405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Sheet1!$G$2:$G$8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0.97444448853810095</c:v>
                </c:pt>
                <c:pt idx="1">
                  <c:v>0.96375204288640604</c:v>
                </c:pt>
                <c:pt idx="2">
                  <c:v>0.94679056995674105</c:v>
                </c:pt>
                <c:pt idx="3">
                  <c:v>0.92167841839089304</c:v>
                </c:pt>
                <c:pt idx="4">
                  <c:v>0.883017049140435</c:v>
                </c:pt>
                <c:pt idx="5">
                  <c:v>0.824965032915837</c:v>
                </c:pt>
                <c:pt idx="6">
                  <c:v>0.736975314622899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6944-BF65-03278EA63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951647"/>
        <c:axId val="1113487903"/>
      </c:lineChart>
      <c:catAx>
        <c:axId val="1100951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DRAM Chip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13487903"/>
        <c:crosses val="autoZero"/>
        <c:auto val="1"/>
        <c:lblAlgn val="ctr"/>
        <c:lblOffset val="100"/>
        <c:noMultiLvlLbl val="0"/>
      </c:catAx>
      <c:valAx>
        <c:axId val="1113487903"/>
        <c:scaling>
          <c:orientation val="minMax"/>
          <c:max val="1.05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/>
                  <a:t>System Performance</a:t>
                </a:r>
              </a:p>
              <a:p>
                <a:pPr>
                  <a:defRPr/>
                </a:pPr>
                <a:r>
                  <a:rPr lang="en-US" dirty="0"/>
                  <a:t>(Normalized to No-Refresh)</a:t>
                </a:r>
              </a:p>
            </c:rich>
          </c:tx>
          <c:layout>
            <c:manualLayout>
              <c:xMode val="edge"/>
              <c:yMode val="edge"/>
              <c:x val="1.4454156735072173E-2"/>
              <c:y val="7.24731355722571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0095164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0.06648</cdr:x>
      <cdr:y>0.85718</cdr:y>
    </cdr:from>
    <cdr:to>
      <cdr:x>1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589705" y="2223022"/>
          <a:ext cx="8280399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0.24289</cdr:x>
      <cdr:y>0.16179</cdr:y>
    </cdr:from>
    <cdr:to>
      <cdr:x>0.95796</cdr:x>
      <cdr:y>0.16179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4A9410-4AA9-9005-9CD6-EEB831F7829B}"/>
            </a:ext>
          </a:extLst>
        </cdr:cNvPr>
        <cdr:cNvCxnSpPr/>
      </cdr:nvCxnSpPr>
      <cdr:spPr>
        <a:xfrm xmlns:a="http://schemas.openxmlformats.org/drawingml/2006/main">
          <a:off x="1029423" y="529870"/>
          <a:ext cx="303056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2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supply the </a:t>
            </a:r>
            <a:r>
              <a:rPr lang="en-US" dirty="0" err="1"/>
              <a:t>wordline</a:t>
            </a:r>
            <a:r>
              <a:rPr lang="en-US" dirty="0"/>
              <a:t> voltage using the VPP power rail from an external power supply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share two examples of many novel observations in these works. The first one is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DRAM </a:t>
            </a:r>
            <a:r>
              <a:rPr lang="en-US" sz="1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more effective 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2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We observe that read disturbance is more effective if the read memory region stays active longer [CLICK]</a:t>
            </a:r>
          </a:p>
          <a:p>
            <a:r>
              <a:rPr lang="en-US" dirty="0"/>
              <a:t>And thus fewer reads cause bitflips[CLICK]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2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with a brief background on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Prior works show that if this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6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7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1512-4685-8813-882C-D97D2B1E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B2A2F-3A17-42BE-6A57-B819B3AE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6BCE-AEE8-DCBC-ACC2-2C5606A6D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EE03-AF0B-954A-7360-29C4695A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89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E62E-A436-21EB-9529-2BEB9979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CE9AE-90AE-FD93-7B2E-1EE196D24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9ED0-8A29-A089-4A4D-CE4D7183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9A7-9D0B-C0FB-0200-6D5D4E166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0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8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45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B1DB-0CC1-59B9-AA34-57375D33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AB530-2691-85BE-3D6C-8033F3B5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021D-6CF3-8E23-A205-8D06CABA5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D9D61-C659-4242-822D-6D84B1C7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AA7D-D529-4FF2-E165-2E2E29A0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96CE-A159-6033-A554-185F53B83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8176-20CB-66EF-ED77-95D1DA43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2357-8964-4DC1-4FC9-9E0F6779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88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[CLICK]</a:t>
            </a:r>
          </a:p>
          <a:p>
            <a:r>
              <a:rPr lang="en-US" dirty="0"/>
              <a:t>an access to a DRAM region, [CLICK]</a:t>
            </a:r>
          </a:p>
          <a:p>
            <a:r>
              <a:rPr lang="en-US" dirty="0"/>
              <a:t>disturbs the data in other physically nearby regions and this phenomenon is called DRAM read disturbance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6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7BB-DD88-B18F-FA68-389ADB57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04FD-C827-103C-D4F3-2DF2FE8D0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D571-AA50-8327-E684-AE0B84D23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16FC-EBA0-011E-A521-C11A33936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5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A022-278F-13B0-8DCC-C0DA67CC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AD69-837C-2B12-5405-AAFD17F8E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285-B1E1-4FD9-C296-0F2A05AF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6F8-D7B5-C6B3-AF10-0F648500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3AEBD-9970-11B7-1763-C2018A13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5819E-1F71-D18E-06CC-EFE7AA8AB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02D0-68BE-1185-2154-BFA1C195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89DE-8FC8-0B3E-0C53-8EE6ECC01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5B2-2F77-D869-33CC-32F4E400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0A022-EB93-DFDA-2003-3D654E33E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8194-6093-2AF0-DA2C-CF70B5C9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DAE1E-AFAD-FD81-508A-800667C4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7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0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59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45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9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 need to address [CLICK]</a:t>
            </a:r>
          </a:p>
          <a:p>
            <a:r>
              <a:rPr lang="en-US" dirty="0"/>
              <a:t>reliability [CLICK]</a:t>
            </a:r>
          </a:p>
          <a:p>
            <a:r>
              <a:rPr lang="en-US" dirty="0"/>
              <a:t>Performance [CLICK</a:t>
            </a:r>
          </a:p>
          <a:p>
            <a:r>
              <a:rPr lang="en-US" dirty="0"/>
              <a:t>Fairness [CLIKC]</a:t>
            </a:r>
          </a:p>
          <a:p>
            <a:r>
              <a:rPr lang="en-US" dirty="0"/>
              <a:t>And energy efficiency challenges [CLICK]</a:t>
            </a:r>
          </a:p>
          <a:p>
            <a:r>
              <a:rPr lang="en-US" dirty="0"/>
              <a:t>While memory systems </a:t>
            </a:r>
          </a:p>
          <a:p>
            <a:r>
              <a:rPr lang="en-US" dirty="0"/>
              <a:t>[CLICK] scale up and shared </a:t>
            </a:r>
          </a:p>
          <a:p>
            <a:r>
              <a:rPr lang="en-US" dirty="0"/>
              <a:t>[CLICK] scale down in technology node size</a:t>
            </a:r>
          </a:p>
          <a:p>
            <a:r>
              <a:rPr lang="en-US" dirty="0"/>
              <a:t>[CLICK and support processing near/using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2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 read disturbance with an analogy of a swimming pool[CLICK]</a:t>
            </a:r>
          </a:p>
          <a:p>
            <a:r>
              <a:rPr lang="en-US" dirty="0"/>
              <a:t>With multiple lanes [CLICK] </a:t>
            </a:r>
          </a:p>
          <a:p>
            <a:r>
              <a:rPr lang="en-US" dirty="0"/>
              <a:t>A swimmer uses only the middle lane [CLICK]</a:t>
            </a:r>
          </a:p>
          <a:p>
            <a:r>
              <a:rPr lang="en-US" dirty="0"/>
              <a:t>but by creating waves, causes disturbance in nearby lanes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42AD-3596-BE66-F2FD-156FA82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EEC26-86BF-F9B3-45C5-D75D485E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CE9B5-1FE3-D2CB-C0B1-F6D22002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EE932-1667-8C38-DC6B-6231E3088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6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DCDC-208E-40C5-F691-294AEC9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EFF8F-4232-2697-E5B8-3EBCBBA59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E9E1F-6BD0-1ADE-E160-8A84A6D1F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70D4-F108-EF67-73FC-F54043A2B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43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482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third, [CLICK] </a:t>
            </a:r>
          </a:p>
          <a:p>
            <a:r>
              <a:rPr lang="en-US" dirty="0"/>
              <a:t>We observe </a:t>
            </a:r>
            <a:r>
              <a:rPr lang="en-US" dirty="0" err="1"/>
              <a:t>thatThe</a:t>
            </a:r>
            <a:r>
              <a:rPr lang="en-US" b="1" dirty="0"/>
              <a:t> </a:t>
            </a:r>
            <a:r>
              <a:rPr lang="en-US" b="1" i="1" dirty="0" err="1"/>
              <a:t>HCfirst</a:t>
            </a:r>
            <a:r>
              <a:rPr lang="en-US" dirty="0"/>
              <a:t> </a:t>
            </a:r>
            <a:r>
              <a:rPr lang="en-US" b="1" dirty="0"/>
              <a:t>change</a:t>
            </a:r>
            <a:r>
              <a:rPr lang="en-US" dirty="0"/>
              <a:t> tends to be </a:t>
            </a:r>
            <a:r>
              <a:rPr lang="en-US" b="1" dirty="0"/>
              <a:t>larger</a:t>
            </a:r>
            <a:r>
              <a:rPr lang="en-US" dirty="0"/>
              <a:t> as </a:t>
            </a:r>
            <a:r>
              <a:rPr lang="en-US" b="1" dirty="0"/>
              <a:t>temperature change</a:t>
            </a:r>
            <a:r>
              <a:rPr lang="en-US" dirty="0"/>
              <a:t> </a:t>
            </a:r>
            <a:r>
              <a:rPr lang="en-US" b="1" dirty="0"/>
              <a:t>increases </a:t>
            </a:r>
            <a:r>
              <a:rPr lang="en-US" dirty="0"/>
              <a:t>[CLICK]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figure shows that, for all manufacturer, when increase the temperature change from 50-55C to 50-90C, the absolute changes values increase [CLICK]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76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third example, an attacker can leverage the effect of aggressor row active time [CLICK]</a:t>
            </a:r>
          </a:p>
          <a:p>
            <a:r>
              <a:rPr lang="en-US"/>
              <a:t>In this scenario, instead of activating aggressor rows as frequently as possible, [CLICK]</a:t>
            </a:r>
          </a:p>
          <a:p>
            <a:r>
              <a:rPr lang="en-US"/>
              <a:t>the attacker can keep the aggressor rows active for longer time [CLICK]</a:t>
            </a:r>
          </a:p>
          <a:p>
            <a:r>
              <a:rPr lang="en-US"/>
              <a:t>Based on our analyses, </a:t>
            </a:r>
            <a:r>
              <a:rPr lang="en-US" err="1"/>
              <a:t>HCfirst</a:t>
            </a:r>
            <a:r>
              <a:rPr lang="en-US"/>
              <a:t> reduces by 36% on average with the proposed access pattern</a:t>
            </a:r>
          </a:p>
          <a:p>
            <a:r>
              <a:rPr lang="en-US"/>
              <a:t>With this reduction, an attacker can bypass RowHammer defenses that do not account for this reduction [CLICK]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87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third, [CLICK] </a:t>
            </a:r>
          </a:p>
          <a:p>
            <a:r>
              <a:rPr lang="en-US" dirty="0"/>
              <a:t>We observe </a:t>
            </a:r>
            <a:r>
              <a:rPr lang="en-US" dirty="0" err="1"/>
              <a:t>thatThe</a:t>
            </a:r>
            <a:r>
              <a:rPr lang="en-US" b="1" dirty="0"/>
              <a:t> </a:t>
            </a:r>
            <a:r>
              <a:rPr lang="en-US" b="1" i="1" dirty="0" err="1"/>
              <a:t>HCfirst</a:t>
            </a:r>
            <a:r>
              <a:rPr lang="en-US" dirty="0"/>
              <a:t> </a:t>
            </a:r>
            <a:r>
              <a:rPr lang="en-US" b="1" dirty="0"/>
              <a:t>change</a:t>
            </a:r>
            <a:r>
              <a:rPr lang="en-US" dirty="0"/>
              <a:t> tends to be </a:t>
            </a:r>
            <a:r>
              <a:rPr lang="en-US" b="1" dirty="0"/>
              <a:t>larger</a:t>
            </a:r>
            <a:r>
              <a:rPr lang="en-US" dirty="0"/>
              <a:t> as </a:t>
            </a:r>
            <a:r>
              <a:rPr lang="en-US" b="1" dirty="0"/>
              <a:t>temperature change</a:t>
            </a:r>
            <a:r>
              <a:rPr lang="en-US" dirty="0"/>
              <a:t> </a:t>
            </a:r>
            <a:r>
              <a:rPr lang="en-US" b="1" dirty="0"/>
              <a:t>increases </a:t>
            </a:r>
            <a:r>
              <a:rPr lang="en-US" dirty="0"/>
              <a:t>[CLICK]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figure shows that, for all manufacturer, when increase the temperature change from 50-55C to 50-90C, the absolute changes values increase [CLICK]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088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attack example, the attacker uses RowHammer to understand the DRAM chip’s current temperature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example, more than 76% of the vulnerable cells experience bit flips above 70 degrees Celsius for </a:t>
            </a:r>
            <a:r>
              <a:rPr lang="en-US" dirty="0" err="1"/>
              <a:t>Mfr</a:t>
            </a:r>
            <a:r>
              <a:rPr lang="en-US" dirty="0"/>
              <a:t> C. Focusing on these cells, an attacker can identify abnormal operating conditions that might occur in a data center during its peak hours. This information can be used to trigger an attack when the data center is under pressure[CLICK]</a:t>
            </a:r>
          </a:p>
          <a:p>
            <a:endParaRPr lang="en-US" dirty="0"/>
          </a:p>
          <a:p>
            <a:r>
              <a:rPr lang="en-US" dirty="0"/>
              <a:t>If it is important to measure temperature precisely, the attacker can focus on a smaller set of vulnerable cells that experience bit flips only in a narrow temperature range. For example, 0.4% of vulnerable cells experience bit flips only at 70 degrees Celsius in </a:t>
            </a:r>
            <a:r>
              <a:rPr lang="en-US" dirty="0" err="1"/>
              <a:t>Mfr</a:t>
            </a:r>
            <a:r>
              <a:rPr lang="en-US" dirty="0"/>
              <a:t> C. Using these cells, the attacker can precisely detect the temperature and trigger an attack accordingly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955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6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perform this analysis, we conduct two sets of experiments [CLICK]</a:t>
            </a:r>
          </a:p>
          <a:p>
            <a:r>
              <a:rPr lang="en-US"/>
              <a:t>In the baseline, we hammer rows A and B as frequently as possible [CLICK]</a:t>
            </a:r>
          </a:p>
          <a:p>
            <a:r>
              <a:rPr lang="en-US"/>
              <a:t>In the first set of tests, we increase the time that an aggressor row is active [CLICK], </a:t>
            </a:r>
          </a:p>
          <a:p>
            <a:r>
              <a:rPr lang="en-US"/>
              <a:t>And in the second set of experiments we increase the time that the bank is </a:t>
            </a:r>
            <a:r>
              <a:rPr lang="en-US" err="1"/>
              <a:t>precharged</a:t>
            </a:r>
            <a:r>
              <a:rPr lang="en-US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5655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is that Developing a deeper understanding of DRAM read disturbance and revisiting memory controller designs accordingly enable building reliable, safe, and secure systems.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37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879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We provide more details about the chips we test in extended </a:t>
            </a:r>
            <a:r>
              <a:rPr lang="en-US" b="0" err="1"/>
              <a:t>arxiv</a:t>
            </a:r>
            <a:r>
              <a:rPr lang="en-US" b="0"/>
              <a:t> version of the paper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RowHammer tests complete in less than a refresh window to prevent retention failures from interfering with our results</a:t>
            </a:r>
          </a:p>
          <a:p>
            <a:r>
              <a:rPr lang="en-US" dirty="0"/>
              <a:t>[CLICK] and we repeat our tests ten times to filter out the noise in measurements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which suggest to repeatedly activate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08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5BF41-557F-464F-A572-936F8C7D129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09745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first example for an attack improvement, the attacker manipulates the DRAM module’s temperature to increase the RowHammer vulnerability of the cells that store sensitive data [CLICK]</a:t>
            </a:r>
          </a:p>
          <a:p>
            <a:r>
              <a:rPr lang="en-US"/>
              <a:t>We observe that DRAM cells are vulnerable to RowHammer in a bounded temperature range [CLICK] </a:t>
            </a:r>
          </a:p>
          <a:p>
            <a:r>
              <a:rPr lang="en-US"/>
              <a:t>that we call vulnerable temperature range [CLICK]</a:t>
            </a:r>
          </a:p>
          <a:p>
            <a:r>
              <a:rPr lang="en-US"/>
              <a:t>For example, let this range be from 50 to 70 degrees </a:t>
            </a:r>
            <a:r>
              <a:rPr lang="en-US" err="1"/>
              <a:t>celsius</a:t>
            </a:r>
            <a:r>
              <a:rPr lang="en-US"/>
              <a:t> for the victim cells </a:t>
            </a:r>
          </a:p>
          <a:p>
            <a:r>
              <a:rPr lang="en-US"/>
              <a:t>To attack the cells within their vulnerable temperature range, an attacker can  [CLICK] </a:t>
            </a:r>
          </a:p>
          <a:p>
            <a:r>
              <a:rPr lang="en-US"/>
              <a:t>heat up the chip if its current temperature is below 50 [CLICK]</a:t>
            </a:r>
          </a:p>
          <a:p>
            <a:r>
              <a:rPr lang="en-US"/>
              <a:t>Or cool down the chip if its current temperature is above 70 degrees </a:t>
            </a:r>
            <a:r>
              <a:rPr lang="en-US" err="1"/>
              <a:t>celsius</a:t>
            </a:r>
            <a:r>
              <a:rPr lang="en-US"/>
              <a:t> [CLICK]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2913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In this analysis, we investigate how the RowHammer vulnerability varies based on a victim DRAM cell's physical location</a:t>
            </a:r>
          </a:p>
          <a:p>
            <a:r>
              <a:rPr lang="en-US" b="0"/>
              <a:t>We have two key takeaways from this analysis. [CLICK]</a:t>
            </a:r>
          </a:p>
          <a:p>
            <a:r>
              <a:rPr lang="en-US" b="0"/>
              <a:t>First, The RowHammer vulnerability significantly varies across DRAM rows and columns due to both design induced and manufacturing process induced variation [CLICK]</a:t>
            </a:r>
          </a:p>
          <a:p>
            <a:r>
              <a:rPr lang="en-US" b="0"/>
              <a:t>Second, the distribution of </a:t>
            </a:r>
            <a:r>
              <a:rPr lang="en-US" b="0" err="1"/>
              <a:t>HCfirst</a:t>
            </a:r>
            <a:r>
              <a:rPr lang="en-US" b="0"/>
              <a:t> exhibits </a:t>
            </a:r>
          </a:p>
          <a:p>
            <a:r>
              <a:rPr lang="en-US" b="0"/>
              <a:t>- a diverse set of values within a subarray</a:t>
            </a:r>
          </a:p>
          <a:p>
            <a:r>
              <a:rPr lang="en-US" b="0"/>
              <a:t>- But similar values across subarrays within a DRAM module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122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82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C6EC-2ED0-52F8-AA97-36EA2C3F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B761A-383E-C50E-7870-FEB1D944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F6AD-BEA5-D720-88F1-EFAB8300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13D3-B959-EF04-281B-9DA5648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10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2FDF-A5E6-301D-2A6A-62910AFA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0E779-E916-4FE9-D76F-552A4112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3B8F-5808-3599-41B4-5F8337239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694-8101-4269-12A1-A97CF03E2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377C-0B30-0C35-F124-9714A43A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5B0-EAD4-B7EF-4E6F-DE1932453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1D3-DE47-33E8-9F0B-29E4C94D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C675-A3B7-0EC7-32C5-263E50DE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123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0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Therefore, repeatedly toggling </a:t>
            </a:r>
            <a:r>
              <a:rPr lang="en-US" dirty="0" err="1"/>
              <a:t>wordline</a:t>
            </a:r>
            <a:r>
              <a:rPr lang="en-US" dirty="0"/>
              <a:t> voltage is the key to induce RowHammer bit 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hypothesize that [CLICK] </a:t>
            </a:r>
          </a:p>
          <a:p>
            <a:r>
              <a:rPr lang="en-US" dirty="0"/>
              <a:t>Lowering the magnitude of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can reduce RowHammer vulnerability [CLICK]</a:t>
            </a:r>
          </a:p>
          <a:p>
            <a:r>
              <a:rPr lang="en-US" dirty="0"/>
              <a:t>without significantly affecting reliable DRAM operation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With technology node scaling, DRAM chips are getting more vulnerable to read disturbance [CLICK]</a:t>
            </a:r>
          </a:p>
          <a:p>
            <a:r>
              <a:rPr lang="en-US" b="1" dirty="0"/>
              <a:t>and defenses become prohibitively expensive [CLICK]</a:t>
            </a:r>
          </a:p>
          <a:p>
            <a:r>
              <a:rPr lang="en-US" b="1" dirty="0"/>
              <a:t>Therefore, we need a deeper understanding of DRAM read disturbance [CLICK]</a:t>
            </a:r>
          </a:p>
          <a:p>
            <a:r>
              <a:rPr lang="en-US" b="1" dirty="0"/>
              <a:t>to provide effective and efficient solutions 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mitigation mechanisms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76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BlockHammer detects and selectively throttles the attack’s memory accesses [CLICK]</a:t>
            </a:r>
          </a:p>
          <a:p>
            <a:r>
              <a:rPr lang="en-US" dirty="0"/>
              <a:t>Therefore, the row’s activation count cannot reach critical levels, and no bit flip occurs [CLICK]</a:t>
            </a:r>
          </a:p>
          <a:p>
            <a:r>
              <a:rPr lang="en-US" dirty="0"/>
              <a:t>BlockHammer can optionally inform the system software about the attack for higher-level countermeasures [CLICK]</a:t>
            </a:r>
          </a:p>
          <a:p>
            <a:r>
              <a:rPr lang="en-US" dirty="0"/>
              <a:t>BlockHammer achieves all of these without needing proprietary information of or modifications to commodity DRAM chips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96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39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85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176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427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60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08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0918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969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129-0F75-A897-C331-6257A363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F6E58-9172-C0C4-E17E-BAEEC6D0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DB8E-E874-E172-B155-2DE62964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increasing DRAM chip density, [CLICK]</a:t>
            </a:r>
          </a:p>
          <a:p>
            <a:r>
              <a:rPr lang="en-US" dirty="0"/>
              <a:t>More rows need to be refreshed [CLICK]</a:t>
            </a:r>
          </a:p>
          <a:p>
            <a:r>
              <a:rPr lang="en-US" dirty="0"/>
              <a:t>And cells can store smaller charge leading to more periodic refresh operations[CLICK]</a:t>
            </a:r>
          </a:p>
          <a:p>
            <a:r>
              <a:rPr lang="en-US" dirty="0"/>
              <a:t>In this plot, we sweep DRAM chip capacity on the x-axis and investigate how the performance overhead of DRAM refresh operations change[CLICK]</a:t>
            </a:r>
          </a:p>
          <a:p>
            <a:r>
              <a:rPr lang="en-US" dirty="0"/>
              <a:t>We observe 26% slowdown in system performance caused by periodic refreshes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1A48-2753-2F26-5F7F-2F872B5D7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110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58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634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simplified diagram of a DRAM cell, </a:t>
            </a:r>
            <a:r>
              <a:rPr lang="en-US" b="0" baseline="0"/>
              <a:t>where the data is stored as capacitor voltage and accessed through the access transistor</a:t>
            </a:r>
            <a:r>
              <a:rPr lang="en-US"/>
              <a:t> [CLICK]</a:t>
            </a:r>
          </a:p>
          <a:p>
            <a:r>
              <a:rPr lang="en-US"/>
              <a:t>A DRAM cell inherently exhibits several charge leakage paths [CLICK]</a:t>
            </a:r>
          </a:p>
          <a:p>
            <a:r>
              <a:rPr lang="en-US"/>
              <a:t>And requires to perform refresh operations to restore the capacitor voltage with a time period called refresh window.</a:t>
            </a:r>
          </a:p>
          <a:p>
            <a:r>
              <a:rPr lang="en-US"/>
              <a:t>[PAUSE]</a:t>
            </a:r>
          </a:p>
          <a:p>
            <a:r>
              <a:rPr lang="en-US"/>
              <a:t>To access a DRAM cell, [CLICK]</a:t>
            </a:r>
          </a:p>
          <a:p>
            <a:r>
              <a:rPr lang="en-US" b="0"/>
              <a:t>the memory controller must first open or activate the row to fetch the row’s data into the row buffer </a:t>
            </a:r>
            <a:r>
              <a:rPr lang="en-US" b="1"/>
              <a:t>[CLICK]</a:t>
            </a:r>
            <a:endParaRPr lang="en-US" b="0"/>
          </a:p>
          <a:p>
            <a:r>
              <a:rPr lang="en-US" b="0"/>
              <a:t>The READ and WRITE requests targeting the row are serviced from the row buffer [CLICK]</a:t>
            </a:r>
          </a:p>
          <a:p>
            <a:r>
              <a:rPr lang="en-US" b="0"/>
              <a:t>After all requests are serviced from the row, the memory controller must close or </a:t>
            </a:r>
            <a:r>
              <a:rPr lang="en-US" b="0" err="1"/>
              <a:t>precharge</a:t>
            </a:r>
            <a:r>
              <a:rPr lang="en-US" b="0"/>
              <a:t> the row in order to begin accessing data from another row. </a:t>
            </a:r>
            <a:r>
              <a:rPr lang="en-US" b="1"/>
              <a:t>[CLICK]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241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11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03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D086-EB1B-5C13-3983-8F69BA36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85A7-5074-B34E-D1D4-4D336966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094DE-1406-ABE9-A916-ADED132ED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6FC8-E9C6-3592-9DC9-1ABFA4524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73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C79-E6D3-70C0-ADD6-AC16BAF2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A5AE-591C-B0C9-D1C6-055C862B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6901-41C2-CABB-DB7B-09236B6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D33C-3AAB-BEA8-A5A0-6AADBFE9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155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647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50C-B5B1-CCC3-D05F-0D0AB92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4417-FB44-BF59-020B-CDB7075EC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49CC-2D2C-6AB3-2DF2-72C2AB21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2B56-D7AB-9CB6-D67C-57545030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65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78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423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A7B-D650-357C-2568-30950DCB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5183F-F0F0-3E87-509D-6C152C3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E9B8E-E302-7B2A-2F37-3D8858B8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C32D-3434-E485-5CEF-421D3065B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7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B5A9-16FC-ACEB-4681-CC7418E7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47771-32E6-87FB-F315-E2AE73009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B56B-B226-EB03-9EA7-E2A98B58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busy </a:t>
            </a:r>
          </a:p>
          <a:p>
            <a:endParaRPr lang="en-US" dirty="0"/>
          </a:p>
          <a:p>
            <a:r>
              <a:rPr lang="en-US" dirty="0"/>
              <a:t>Make either or more obvious </a:t>
            </a:r>
          </a:p>
          <a:p>
            <a:endParaRPr lang="en-US" dirty="0"/>
          </a:p>
          <a:p>
            <a:r>
              <a:rPr lang="en-US" dirty="0"/>
              <a:t>Table in the dram chip</a:t>
            </a:r>
          </a:p>
          <a:p>
            <a:endParaRPr lang="en-US" dirty="0"/>
          </a:p>
          <a:p>
            <a:r>
              <a:rPr lang="en-US" dirty="0"/>
              <a:t>Why memory controllers? </a:t>
            </a:r>
          </a:p>
          <a:p>
            <a:endParaRPr lang="en-US" dirty="0"/>
          </a:p>
          <a:p>
            <a:r>
              <a:rPr lang="en-US" dirty="0"/>
              <a:t>s/w based metadata?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641E5-AF21-D931-9332-576D435C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2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E9D8-EAEE-F48E-D974-58E354B0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3A2FA-CB8B-369B-D9E1-835E8D09B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7DE6-D4CF-782B-06F8-D30FD38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2771-B39F-78C2-7CC8-42514B87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3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24A-EBB5-2CA1-74DB-AEC87CBA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814C3-7351-896C-1C27-9919596AA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AEA9A-8354-C474-6F67-ADC9D7CA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01E-7E4E-B05A-C796-708C0909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7A03328-A26B-0D75-E944-B0D91AFD99F5}"/>
              </a:ext>
            </a:extLst>
          </p:cNvPr>
          <p:cNvSpPr/>
          <p:nvPr userDrawn="1"/>
        </p:nvSpPr>
        <p:spPr>
          <a:xfrm>
            <a:off x="0" y="0"/>
            <a:ext cx="9143998" cy="872836"/>
          </a:xfrm>
          <a:prstGeom prst="rect">
            <a:avLst/>
          </a:prstGeom>
          <a:solidFill>
            <a:srgbClr val="CFD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4" y="0"/>
            <a:ext cx="8894618" cy="931025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963E3"/>
                </a:solidFill>
              </a:defRPr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88967"/>
            <a:ext cx="9143999" cy="508799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078" y="6517178"/>
            <a:ext cx="1033897" cy="204298"/>
          </a:xfrm>
        </p:spPr>
        <p:txBody>
          <a:bodyPr/>
          <a:lstStyle/>
          <a:p>
            <a:fld id="{A332BEE0-9135-4AC6-885F-82FD1AE2535E}" type="datetime1">
              <a:rPr lang="tr-TR" smtClean="0"/>
              <a:t>13.03.2024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8299" y="6517178"/>
            <a:ext cx="4427556" cy="20429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5854" y="6517178"/>
            <a:ext cx="489065" cy="204298"/>
          </a:xfrm>
        </p:spPr>
        <p:txBody>
          <a:bodyPr/>
          <a:lstStyle>
            <a:lvl1pPr>
              <a:defRPr sz="1800"/>
            </a:lvl1pPr>
          </a:lstStyle>
          <a:p>
            <a:fld id="{CBE5B309-C2CE-4D90-B104-F7E98438FC65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D315ADC-F693-4AFB-AC3B-1C4C4DCE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" y="6514678"/>
            <a:ext cx="1315489" cy="2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39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0"/>
            <a:ext cx="898762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0468"/>
            <a:ext cx="8987622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3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5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65200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75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78.svg"/><Relationship Id="rId4" Type="http://schemas.openxmlformats.org/officeDocument/2006/relationships/image" Target="../media/image15.svg"/><Relationship Id="rId9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gi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emf"/><Relationship Id="rId11" Type="http://schemas.openxmlformats.org/officeDocument/2006/relationships/hyperlink" Target="https://people.inf.ethz.ch/omutlu/pub/Revisiting-RowHammer_isca20.pdf" TargetMode="External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DRAM-Bender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arxiv.org/pdf/2211.05838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4084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RowPress_isca23-lightning-talk.pdf" TargetMode="External"/><Relationship Id="rId3" Type="http://schemas.openxmlformats.org/officeDocument/2006/relationships/hyperlink" Target="https://people.inf.ethz.ch/omutlu/pub/RowPress_isca23.pdf" TargetMode="External"/><Relationship Id="rId7" Type="http://schemas.openxmlformats.org/officeDocument/2006/relationships/hyperlink" Target="https://people.inf.ethz.ch/omutlu/pub/RowPress_isca23-lightning-talk.pptx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talk.pdf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eople.inf.ethz.ch/omutlu/pub/RowPress_isca23-talk.pptx" TargetMode="External"/><Relationship Id="rId10" Type="http://schemas.openxmlformats.org/officeDocument/2006/relationships/hyperlink" Target="https://github.com/CMU-SAFARI/RowPress" TargetMode="External"/><Relationship Id="rId4" Type="http://schemas.openxmlformats.org/officeDocument/2006/relationships/hyperlink" Target="http://iscaconf.org/isca2023/" TargetMode="External"/><Relationship Id="rId9" Type="http://schemas.openxmlformats.org/officeDocument/2006/relationships/hyperlink" Target="https://www.youtube.com/watch?v=R3VKbbbWMn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odnara.co.kr/bbs/article.html?num=159942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652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YQwRYWpCsk0?si=jXPueMHb5wgs69-q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youtube.com/live/CRtm1es4n3o?si=8N5zB6e_RUc5Ejl8" TargetMode="External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69.pn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s://pixabay.com/en/warning-sign-slow-traffic-safety-36602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13 March 2024</a:t>
            </a:r>
          </a:p>
          <a:p>
            <a:r>
              <a:rPr lang="en-US" sz="2000" dirty="0"/>
              <a:t>ARM Cambridge</a:t>
            </a:r>
          </a:p>
        </p:txBody>
      </p:sp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4284048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512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625798"/>
              </p:ext>
            </p:extLst>
          </p:nvPr>
        </p:nvGraphicFramePr>
        <p:xfrm>
          <a:off x="4375901" y="1671541"/>
          <a:ext cx="4489939" cy="48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4284048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6061364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5619512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25FEC-4CBD-6FF8-B21F-D64F43A64373}"/>
              </a:ext>
            </a:extLst>
          </p:cNvPr>
          <p:cNvSpPr/>
          <p:nvPr/>
        </p:nvSpPr>
        <p:spPr>
          <a:xfrm>
            <a:off x="7203532" y="1671541"/>
            <a:ext cx="1714690" cy="48491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9" grpId="0" animBg="1"/>
      <p:bldP spid="2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793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BA4E-631F-65E8-85C5-225642CB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E945-762A-59DE-E949-300C4EF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121A-8322-0903-EC4A-2F52181A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76E0D-84D8-AA72-5658-74EFBD5B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BA1C9-2C0F-6B8F-7E20-1B9A0D95E6B0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E860A-D9F9-51EC-3CD4-779421956EDE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1D9D34-BCE0-A092-4F58-A4B90A40ECDD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D18CD-82DA-07DC-A280-7A75A16A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63576" b="6915"/>
          <a:stretch/>
        </p:blipFill>
        <p:spPr>
          <a:xfrm>
            <a:off x="1009649" y="2127687"/>
            <a:ext cx="7772400" cy="24923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10EFB-DAE5-5831-DF9B-FF317113BBEA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D06C8-57F0-2B25-6188-CE9352821A7E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9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BER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06"/>
          <a:stretch/>
        </p:blipFill>
        <p:spPr>
          <a:xfrm>
            <a:off x="-18577" y="1851047"/>
            <a:ext cx="9144000" cy="287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27084194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9" b="36466"/>
          <a:stretch/>
        </p:blipFill>
        <p:spPr>
          <a:xfrm>
            <a:off x="0" y="1916400"/>
            <a:ext cx="9144000" cy="2881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8D54A8-E2F4-ED29-2AAE-20C36B7D4374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1399048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9" b="6376"/>
          <a:stretch/>
        </p:blipFill>
        <p:spPr>
          <a:xfrm>
            <a:off x="0" y="1828578"/>
            <a:ext cx="9144000" cy="279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D7BDB4-E33C-1835-C3A7-B0432D32D197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31571776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Background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562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-2199" y="2909848"/>
            <a:ext cx="9144000" cy="3522132"/>
            <a:chOff x="-2199" y="2688168"/>
            <a:chExt cx="9144000" cy="35221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3522132"/>
              <a:chOff x="-2199" y="2688168"/>
              <a:chExt cx="9144000" cy="3522132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35221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5991" y="381440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3653373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4040343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7"/>
            <a:ext cx="9144000" cy="1718733"/>
            <a:chOff x="0" y="770467"/>
            <a:chExt cx="9144000" cy="17187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7"/>
              <a:ext cx="9144000" cy="1718733"/>
              <a:chOff x="0" y="770467"/>
              <a:chExt cx="9144000" cy="171873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7"/>
                <a:ext cx="9144000" cy="1718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	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1122001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pic>
        <p:nvPicPr>
          <p:cNvPr id="18" name="Graphic 17" descr="Hammer with solid fill">
            <a:extLst>
              <a:ext uri="{FF2B5EF4-FFF2-40B4-BE49-F238E27FC236}">
                <a16:creationId xmlns:a16="http://schemas.microsoft.com/office/drawing/2014/main" id="{631F0743-CA39-8360-3B34-32A13B6DC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91" y="4358385"/>
            <a:ext cx="439618" cy="43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7FE2D4-772E-6ECA-3051-BFA9F05CD54A}"/>
              </a:ext>
            </a:extLst>
          </p:cNvPr>
          <p:cNvSpPr/>
          <p:nvPr/>
        </p:nvSpPr>
        <p:spPr>
          <a:xfrm>
            <a:off x="1525104" y="4332539"/>
            <a:ext cx="1230156" cy="307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8F7794-1883-979B-63B2-93B980974E7B}"/>
              </a:ext>
            </a:extLst>
          </p:cNvPr>
          <p:cNvSpPr/>
          <p:nvPr/>
        </p:nvSpPr>
        <p:spPr>
          <a:xfrm>
            <a:off x="1525104" y="465986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6F1E-985F-CE4A-C907-9AB50D086922}"/>
              </a:ext>
            </a:extLst>
          </p:cNvPr>
          <p:cNvSpPr/>
          <p:nvPr/>
        </p:nvSpPr>
        <p:spPr>
          <a:xfrm>
            <a:off x="1525104" y="400521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6D95-3DA5-D872-9BB5-55554AC1D4D2}"/>
              </a:ext>
            </a:extLst>
          </p:cNvPr>
          <p:cNvGrpSpPr/>
          <p:nvPr/>
        </p:nvGrpSpPr>
        <p:grpSpPr>
          <a:xfrm>
            <a:off x="1629899" y="4005214"/>
            <a:ext cx="1048680" cy="978650"/>
            <a:chOff x="969499" y="1721468"/>
            <a:chExt cx="1048680" cy="978650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BA55CCF-BE0F-8154-1CB0-1EA00A04B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99" y="1724793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5AF7E1D-49F1-DE58-EEA9-507596388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2179" y="172146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7964C8E7-D326-BB2E-6A6A-423CDF1AA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2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10BCDAF-5F98-0D94-1D96-5AA324DF6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4179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580FB3-D4C5-F44D-F808-9D8E7A701F91}"/>
              </a:ext>
            </a:extLst>
          </p:cNvPr>
          <p:cNvCxnSpPr>
            <a:cxnSpLocks/>
          </p:cNvCxnSpPr>
          <p:nvPr/>
        </p:nvCxnSpPr>
        <p:spPr>
          <a:xfrm flipH="1">
            <a:off x="2755260" y="4821864"/>
            <a:ext cx="5390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6C0E-BF6D-0394-C4E5-2EC6152848E7}"/>
              </a:ext>
            </a:extLst>
          </p:cNvPr>
          <p:cNvGrpSpPr/>
          <p:nvPr/>
        </p:nvGrpSpPr>
        <p:grpSpPr>
          <a:xfrm>
            <a:off x="2755260" y="3959882"/>
            <a:ext cx="2755780" cy="369332"/>
            <a:chOff x="2094860" y="1676136"/>
            <a:chExt cx="2755780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3009FB-31B7-0B8D-FDB1-52AF1951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860" y="1875191"/>
              <a:ext cx="53901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3B8E6-11F6-A1DB-3DBE-5B571F337C59}"/>
                </a:ext>
              </a:extLst>
            </p:cNvPr>
            <p:cNvSpPr txBox="1"/>
            <p:nvPr/>
          </p:nvSpPr>
          <p:spPr>
            <a:xfrm>
              <a:off x="2709861" y="1676136"/>
              <a:ext cx="21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Preventive Refresh 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D00-080D-E6E4-E7DC-D815929786F8}"/>
              </a:ext>
            </a:extLst>
          </p:cNvPr>
          <p:cNvSpPr txBox="1"/>
          <p:nvPr/>
        </p:nvSpPr>
        <p:spPr>
          <a:xfrm>
            <a:off x="3370261" y="4639986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4CAA4-6887-FA9B-0E1F-89B7A3135B2E}"/>
              </a:ext>
            </a:extLst>
          </p:cNvPr>
          <p:cNvSpPr txBox="1"/>
          <p:nvPr/>
        </p:nvSpPr>
        <p:spPr>
          <a:xfrm>
            <a:off x="851089" y="3125560"/>
            <a:ext cx="829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accessing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can cause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bit flips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51089" y="5196104"/>
            <a:ext cx="8175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Mitigates RowHammer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a repeatedly accessed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1" grpId="0"/>
      <p:bldP spid="38" grpId="0"/>
      <p:bldP spid="3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92B9-E34E-0DE9-4D71-CF71B70E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C7B-BBD0-BAD2-3A6F-5D2BFA73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619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Periodic Refresh</a:t>
            </a:r>
            <a:br>
              <a:rPr lang="en-US" dirty="0"/>
            </a:br>
            <a:r>
              <a:rPr lang="en-US" sz="2800" dirty="0"/>
              <a:t>with Increasing DRAM Chip Density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C21E-F555-C43E-79D7-8AE46FB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16418"/>
            <a:ext cx="8987622" cy="523929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larger capacity </a:t>
            </a:r>
            <a:r>
              <a:rPr lang="en-US" dirty="0"/>
              <a:t>chip has </a:t>
            </a:r>
            <a:r>
              <a:rPr lang="en-US" b="1" dirty="0">
                <a:solidFill>
                  <a:srgbClr val="C00000"/>
                </a:solidFill>
              </a:rPr>
              <a:t>more rows to be refreshed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smaller</a:t>
            </a:r>
            <a:r>
              <a:rPr lang="en-US" dirty="0"/>
              <a:t> cell stores </a:t>
            </a:r>
            <a:r>
              <a:rPr lang="en-US" b="1" dirty="0">
                <a:solidFill>
                  <a:srgbClr val="C00000"/>
                </a:solidFill>
              </a:rPr>
              <a:t>less charge 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41F764-1025-07B2-6AEF-B6D75FEC642D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FD8EEFF5-AE5C-5976-A177-59BA20C60E5A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Quire Sans" panose="020B0502040400020003" pitchFamily="34" charset="0"/>
                  <a:ea typeface="+mj-ea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A83645C6-B9C1-92A5-BCC1-B5D92EB8C9D7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318F7E-C1D8-41BB-6A4F-D0C7A8EBD644}"/>
              </a:ext>
            </a:extLst>
          </p:cNvPr>
          <p:cNvGrpSpPr/>
          <p:nvPr/>
        </p:nvGrpSpPr>
        <p:grpSpPr>
          <a:xfrm>
            <a:off x="554693" y="3580808"/>
            <a:ext cx="3201569" cy="1136821"/>
            <a:chOff x="2721528" y="3690317"/>
            <a:chExt cx="3201569" cy="11368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EF05C7-BB36-9C41-D0BC-C19FC0915A3E}"/>
                </a:ext>
              </a:extLst>
            </p:cNvPr>
            <p:cNvGrpSpPr/>
            <p:nvPr/>
          </p:nvGrpSpPr>
          <p:grpSpPr>
            <a:xfrm>
              <a:off x="2721528" y="3690536"/>
              <a:ext cx="1008574" cy="1136602"/>
              <a:chOff x="2195736" y="4205514"/>
              <a:chExt cx="1008574" cy="15991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B0BEAF-04C4-F220-98A4-C6B97612BA11}"/>
                  </a:ext>
                </a:extLst>
              </p:cNvPr>
              <p:cNvCxnSpPr/>
              <p:nvPr/>
            </p:nvCxnSpPr>
            <p:spPr>
              <a:xfrm flipH="1" flipV="1">
                <a:off x="2688123" y="4205514"/>
                <a:ext cx="516187" cy="277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7759CA-A7DC-E7B2-1216-2539822F4A82}"/>
                  </a:ext>
                </a:extLst>
              </p:cNvPr>
              <p:cNvCxnSpPr/>
              <p:nvPr/>
            </p:nvCxnSpPr>
            <p:spPr>
              <a:xfrm flipV="1">
                <a:off x="2688122" y="420551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AF9919-964F-7364-E1EB-CF636E2B8D45}"/>
                  </a:ext>
                </a:extLst>
              </p:cNvPr>
              <p:cNvGrpSpPr/>
              <p:nvPr/>
            </p:nvGrpSpPr>
            <p:grpSpPr>
              <a:xfrm>
                <a:off x="2195736" y="4446586"/>
                <a:ext cx="984772" cy="1358084"/>
                <a:chOff x="1913714" y="2287584"/>
                <a:chExt cx="938478" cy="129381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DF9CB1-4D31-D20A-DA32-047BE6B454C9}"/>
                    </a:ext>
                  </a:extLst>
                </p:cNvPr>
                <p:cNvSpPr/>
                <p:nvPr/>
              </p:nvSpPr>
              <p:spPr>
                <a:xfrm>
                  <a:off x="1917669" y="2355236"/>
                  <a:ext cx="933730" cy="122415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E076D2C-5501-72FF-337E-C0B7BDE3FED7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5ED779E-61A6-3D88-0EBF-A4413DC86FF8}"/>
                    </a:ext>
                  </a:extLst>
                </p:cNvPr>
                <p:cNvCxnSpPr/>
                <p:nvPr/>
              </p:nvCxnSpPr>
              <p:spPr>
                <a:xfrm flipV="1">
                  <a:off x="2852192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9779AF7-7AF2-9BD8-27FA-01A4437CA1F9}"/>
                    </a:ext>
                  </a:extLst>
                </p:cNvPr>
                <p:cNvCxnSpPr/>
                <p:nvPr/>
              </p:nvCxnSpPr>
              <p:spPr>
                <a:xfrm flipH="1">
                  <a:off x="1916088" y="3581400"/>
                  <a:ext cx="936104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4E30B0-1CFE-F66B-F715-3FF0A12947F4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287584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DC61257-6416-62F1-EB47-8F1DA1CBF40D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928049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C447BC-CC76-A557-4E05-74A0E37E5201}"/>
                </a:ext>
              </a:extLst>
            </p:cNvPr>
            <p:cNvGrpSpPr/>
            <p:nvPr/>
          </p:nvGrpSpPr>
          <p:grpSpPr>
            <a:xfrm>
              <a:off x="5201316" y="3690317"/>
              <a:ext cx="721781" cy="1135618"/>
              <a:chOff x="5009163" y="4208284"/>
              <a:chExt cx="721781" cy="15977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053CE1-40DA-EDB6-3591-C579E4C39AB0}"/>
                  </a:ext>
                </a:extLst>
              </p:cNvPr>
              <p:cNvCxnSpPr/>
              <p:nvPr/>
            </p:nvCxnSpPr>
            <p:spPr>
              <a:xfrm flipH="1">
                <a:off x="5195308" y="4209668"/>
                <a:ext cx="535636" cy="250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12D340D-EE74-665C-5396-254EC76CE4C2}"/>
                  </a:ext>
                </a:extLst>
              </p:cNvPr>
              <p:cNvCxnSpPr/>
              <p:nvPr/>
            </p:nvCxnSpPr>
            <p:spPr>
              <a:xfrm flipV="1">
                <a:off x="5191922" y="420828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4BF2B2-AF77-9F5C-1C3B-B8B2E7295736}"/>
                  </a:ext>
                </a:extLst>
              </p:cNvPr>
              <p:cNvGrpSpPr/>
              <p:nvPr/>
            </p:nvGrpSpPr>
            <p:grpSpPr>
              <a:xfrm>
                <a:off x="5009163" y="4445728"/>
                <a:ext cx="365081" cy="1360327"/>
                <a:chOff x="1916088" y="2285447"/>
                <a:chExt cx="528676" cy="129595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458717-879C-43A4-FDC7-EB052F2EB5A1}"/>
                    </a:ext>
                  </a:extLst>
                </p:cNvPr>
                <p:cNvSpPr/>
                <p:nvPr/>
              </p:nvSpPr>
              <p:spPr>
                <a:xfrm>
                  <a:off x="1917669" y="2357242"/>
                  <a:ext cx="512620" cy="122215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2CF900-CEB9-0978-3CCC-E6F5903AB47B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616612-F8EF-E32C-5256-598F6E040ECB}"/>
                    </a:ext>
                  </a:extLst>
                </p:cNvPr>
                <p:cNvCxnSpPr/>
                <p:nvPr/>
              </p:nvCxnSpPr>
              <p:spPr>
                <a:xfrm flipV="1">
                  <a:off x="2444764" y="2291367"/>
                  <a:ext cx="0" cy="12900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1224A6B-1021-05A5-B97C-43F800E1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6088" y="3581400"/>
                  <a:ext cx="528676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4D60921-1102-338B-4A50-305065E58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285447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3C8D068-DBE5-7D00-C3FA-FA8415D16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925912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874261E8-2D02-28BF-1FEC-8E4ECA6A766E}"/>
                </a:ext>
              </a:extLst>
            </p:cNvPr>
            <p:cNvSpPr/>
            <p:nvPr/>
          </p:nvSpPr>
          <p:spPr>
            <a:xfrm>
              <a:off x="4037932" y="4159493"/>
              <a:ext cx="736600" cy="388427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8DB9E-A4D3-EC22-8197-07A72DB50381}"/>
              </a:ext>
            </a:extLst>
          </p:cNvPr>
          <p:cNvGrpSpPr/>
          <p:nvPr/>
        </p:nvGrpSpPr>
        <p:grpSpPr>
          <a:xfrm>
            <a:off x="554694" y="1690801"/>
            <a:ext cx="3763306" cy="1120198"/>
            <a:chOff x="2321648" y="1819886"/>
            <a:chExt cx="4399189" cy="138532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0CEE5E-398B-C5DE-287C-F4288FFAD3EA}"/>
                </a:ext>
              </a:extLst>
            </p:cNvPr>
            <p:cNvGrpSpPr/>
            <p:nvPr/>
          </p:nvGrpSpPr>
          <p:grpSpPr>
            <a:xfrm>
              <a:off x="2321648" y="2117132"/>
              <a:ext cx="579230" cy="506875"/>
              <a:chOff x="1642975" y="2076837"/>
              <a:chExt cx="918189" cy="75491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DCCCDB-BC10-4122-8F06-121247FBE664}"/>
                  </a:ext>
                </a:extLst>
              </p:cNvPr>
              <p:cNvSpPr/>
              <p:nvPr/>
            </p:nvSpPr>
            <p:spPr>
              <a:xfrm>
                <a:off x="1642976" y="2076837"/>
                <a:ext cx="903767" cy="754911"/>
              </a:xfrm>
              <a:prstGeom prst="rect">
                <a:avLst/>
              </a:prstGeom>
              <a:noFill/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8B2B81-1890-3DD0-5FDF-4669007A6720}"/>
                  </a:ext>
                </a:extLst>
              </p:cNvPr>
              <p:cNvCxnSpPr>
                <a:cxnSpLocks/>
                <a:stCxn id="73" idx="1"/>
                <a:endCxn id="73" idx="3"/>
              </p:cNvCxnSpPr>
              <p:nvPr/>
            </p:nvCxnSpPr>
            <p:spPr>
              <a:xfrm>
                <a:off x="1642976" y="245429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766E1F1-AC48-0ACA-6573-70A4BED7F302}"/>
                  </a:ext>
                </a:extLst>
              </p:cNvPr>
              <p:cNvCxnSpPr/>
              <p:nvPr/>
            </p:nvCxnSpPr>
            <p:spPr>
              <a:xfrm>
                <a:off x="1642975" y="2266451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015E30-0B70-A018-6D95-08EBE85F8F12}"/>
                  </a:ext>
                </a:extLst>
              </p:cNvPr>
              <p:cNvCxnSpPr/>
              <p:nvPr/>
            </p:nvCxnSpPr>
            <p:spPr>
              <a:xfrm>
                <a:off x="1657397" y="264922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1EB16CC-7486-26DD-277C-16A9F9ADB5E2}"/>
                </a:ext>
              </a:extLst>
            </p:cNvPr>
            <p:cNvGrpSpPr/>
            <p:nvPr/>
          </p:nvGrpSpPr>
          <p:grpSpPr>
            <a:xfrm>
              <a:off x="4215767" y="1982988"/>
              <a:ext cx="588695" cy="798474"/>
              <a:chOff x="3537095" y="1942693"/>
              <a:chExt cx="588695" cy="79847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561B6A9-7D5D-29A3-02ED-F5C90A86BA6E}"/>
                  </a:ext>
                </a:extLst>
              </p:cNvPr>
              <p:cNvGrpSpPr/>
              <p:nvPr/>
            </p:nvGrpSpPr>
            <p:grpSpPr>
              <a:xfrm>
                <a:off x="3546560" y="1942693"/>
                <a:ext cx="579230" cy="798474"/>
                <a:chOff x="1642975" y="2076837"/>
                <a:chExt cx="918189" cy="75491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CFE9717-A549-BA9A-FF49-5E7EC0273D15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12C927D-B33B-44E3-44A8-BAD1F49A0E99}"/>
                    </a:ext>
                  </a:extLst>
                </p:cNvPr>
                <p:cNvCxnSpPr>
                  <a:cxnSpLocks/>
                  <a:stCxn id="80" idx="1"/>
                  <a:endCxn id="80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96E337-52B9-1CEA-2727-20CDD5375063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C8BC46E-E7A9-F9BD-2BFF-A023E1A9D044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26FAC85-3C8E-4207-FCE0-27E12F2B1DE5}"/>
                  </a:ext>
                </a:extLst>
              </p:cNvPr>
              <p:cNvCxnSpPr/>
              <p:nvPr/>
            </p:nvCxnSpPr>
            <p:spPr>
              <a:xfrm>
                <a:off x="3537095" y="2041063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FEFEF96-FC97-E3AE-CEF7-E067E7B46E12}"/>
                  </a:ext>
                </a:extLst>
              </p:cNvPr>
              <p:cNvCxnSpPr/>
              <p:nvPr/>
            </p:nvCxnSpPr>
            <p:spPr>
              <a:xfrm>
                <a:off x="3547728" y="223605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DE3FB0-7657-9453-5BA4-7281D70A6C69}"/>
                  </a:ext>
                </a:extLst>
              </p:cNvPr>
              <p:cNvCxnSpPr/>
              <p:nvPr/>
            </p:nvCxnSpPr>
            <p:spPr>
              <a:xfrm>
                <a:off x="3555561" y="24398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945FC2-4170-87EC-EAF5-DE392863447F}"/>
                  </a:ext>
                </a:extLst>
              </p:cNvPr>
              <p:cNvCxnSpPr/>
              <p:nvPr/>
            </p:nvCxnSpPr>
            <p:spPr>
              <a:xfrm>
                <a:off x="3546560" y="264751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41FC50B-A1EE-26D2-5DD5-5D5D4A71C881}"/>
                </a:ext>
              </a:extLst>
            </p:cNvPr>
            <p:cNvGrpSpPr/>
            <p:nvPr/>
          </p:nvGrpSpPr>
          <p:grpSpPr>
            <a:xfrm>
              <a:off x="6127746" y="1819886"/>
              <a:ext cx="593091" cy="1385327"/>
              <a:chOff x="5449074" y="1779591"/>
              <a:chExt cx="593091" cy="13853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168328B-0551-5D59-C817-361AAD3BB88A}"/>
                  </a:ext>
                </a:extLst>
              </p:cNvPr>
              <p:cNvGrpSpPr/>
              <p:nvPr/>
            </p:nvGrpSpPr>
            <p:grpSpPr>
              <a:xfrm>
                <a:off x="5450145" y="1779591"/>
                <a:ext cx="579230" cy="1385327"/>
                <a:chOff x="1642975" y="2076837"/>
                <a:chExt cx="918189" cy="754911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86E3625-23AD-B032-72F6-A31C72D8EC4D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2515A2F-2C15-B6F3-208B-8BD898E38735}"/>
                    </a:ext>
                  </a:extLst>
                </p:cNvPr>
                <p:cNvCxnSpPr>
                  <a:cxnSpLocks/>
                  <a:stCxn id="113" idx="1"/>
                  <a:endCxn id="113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7E2750E-0BBB-0317-8178-259F89EE7551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E8C1B18-E6F5-2A69-6F59-2BAEB8AD3A5A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5E20E4-43FF-DBB7-E915-C7AF7B96AF73}"/>
                  </a:ext>
                </a:extLst>
              </p:cNvPr>
              <p:cNvCxnSpPr/>
              <p:nvPr/>
            </p:nvCxnSpPr>
            <p:spPr>
              <a:xfrm>
                <a:off x="5459243" y="189724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0C6394B-A1B3-A8F5-ADCB-17249089EA4D}"/>
                  </a:ext>
                </a:extLst>
              </p:cNvPr>
              <p:cNvCxnSpPr/>
              <p:nvPr/>
            </p:nvCxnSpPr>
            <p:spPr>
              <a:xfrm>
                <a:off x="5449074" y="20126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4DD38-95F7-22C6-DCDA-F7B5AD4A44D3}"/>
                  </a:ext>
                </a:extLst>
              </p:cNvPr>
              <p:cNvCxnSpPr/>
              <p:nvPr/>
            </p:nvCxnSpPr>
            <p:spPr>
              <a:xfrm>
                <a:off x="5465039" y="2238967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B513B6-41EE-76EF-5AF5-CE20BE7FCF50}"/>
                  </a:ext>
                </a:extLst>
              </p:cNvPr>
              <p:cNvCxnSpPr/>
              <p:nvPr/>
            </p:nvCxnSpPr>
            <p:spPr>
              <a:xfrm>
                <a:off x="5452249" y="23555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1DE03A8-FCDF-55D1-5705-599F1597FCDE}"/>
                  </a:ext>
                </a:extLst>
              </p:cNvPr>
              <p:cNvCxnSpPr/>
              <p:nvPr/>
            </p:nvCxnSpPr>
            <p:spPr>
              <a:xfrm>
                <a:off x="5466237" y="258939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C3983D5-6840-3D9A-4DE3-F67B32C6C58A}"/>
                  </a:ext>
                </a:extLst>
              </p:cNvPr>
              <p:cNvCxnSpPr/>
              <p:nvPr/>
            </p:nvCxnSpPr>
            <p:spPr>
              <a:xfrm>
                <a:off x="5456068" y="270484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F3550C9-C9F6-1F66-40EE-DB9A7B5E94E5}"/>
                  </a:ext>
                </a:extLst>
              </p:cNvPr>
              <p:cNvCxnSpPr/>
              <p:nvPr/>
            </p:nvCxnSpPr>
            <p:spPr>
              <a:xfrm>
                <a:off x="5472033" y="29469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4D95EA2-6460-6FC3-0BC9-7DB108A0C762}"/>
                  </a:ext>
                </a:extLst>
              </p:cNvPr>
              <p:cNvCxnSpPr/>
              <p:nvPr/>
            </p:nvCxnSpPr>
            <p:spPr>
              <a:xfrm>
                <a:off x="5459243" y="30540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060FFB97-195E-6C72-9725-E39E22BF0AF9}"/>
                </a:ext>
              </a:extLst>
            </p:cNvPr>
            <p:cNvSpPr/>
            <p:nvPr/>
          </p:nvSpPr>
          <p:spPr>
            <a:xfrm>
              <a:off x="3194707" y="219303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82851A64-2FBC-F682-A46A-5C8C3618A0F1}"/>
                </a:ext>
              </a:extLst>
            </p:cNvPr>
            <p:cNvSpPr/>
            <p:nvPr/>
          </p:nvSpPr>
          <p:spPr>
            <a:xfrm>
              <a:off x="5107119" y="218902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187D3BFB-CE00-EAC4-C857-654157537040}"/>
              </a:ext>
            </a:extLst>
          </p:cNvPr>
          <p:cNvGraphicFramePr/>
          <p:nvPr/>
        </p:nvGraphicFramePr>
        <p:xfrm>
          <a:off x="4780892" y="1504237"/>
          <a:ext cx="4238158" cy="327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B22E9A-A503-A2D4-3EC4-947D2ED976E1}"/>
              </a:ext>
            </a:extLst>
          </p:cNvPr>
          <p:cNvGrpSpPr/>
          <p:nvPr/>
        </p:nvGrpSpPr>
        <p:grpSpPr>
          <a:xfrm>
            <a:off x="8391607" y="1934649"/>
            <a:ext cx="369332" cy="1941612"/>
            <a:chOff x="8520560" y="1934649"/>
            <a:chExt cx="369332" cy="194161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BDE87F8-5015-C35C-6BA6-3FB1A299C3C4}"/>
                </a:ext>
              </a:extLst>
            </p:cNvPr>
            <p:cNvCxnSpPr/>
            <p:nvPr/>
          </p:nvCxnSpPr>
          <p:spPr>
            <a:xfrm>
              <a:off x="8875643" y="2059901"/>
              <a:ext cx="0" cy="18163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DBF8E5B-42CD-12BC-C3D4-C9DD4F7B491C}"/>
                </a:ext>
              </a:extLst>
            </p:cNvPr>
            <p:cNvSpPr txBox="1"/>
            <p:nvPr/>
          </p:nvSpPr>
          <p:spPr>
            <a:xfrm rot="16200000">
              <a:off x="7841271" y="2613938"/>
              <a:ext cx="1727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26% Slowdown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99DD09-84FC-0EBF-1A75-6CAA17CD3375}"/>
              </a:ext>
            </a:extLst>
          </p:cNvPr>
          <p:cNvGrpSpPr/>
          <p:nvPr/>
        </p:nvGrpSpPr>
        <p:grpSpPr>
          <a:xfrm>
            <a:off x="-2200" y="5152016"/>
            <a:ext cx="9144001" cy="913989"/>
            <a:chOff x="-1" y="5309113"/>
            <a:chExt cx="9144001" cy="913989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A4AD2206-5074-2099-08C2-196F407D27B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More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periodic refresh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operations incur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larger performance overhead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DRAM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chip density increases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DD0D972-3DA6-E738-A134-1D7BCB5A9FDA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6AAE1C6-0EFA-1B2B-FD67-5A156E4F8866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71ED-EF1D-BF47-99B7-326791FF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0" grpId="0" uiExpand="1">
        <p:bldSub>
          <a:bldChart bld="series"/>
        </p:bldSub>
      </p:bldGraphic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RowPress</a:t>
            </a:r>
            <a:endParaRPr lang="en-US" sz="28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D929F1-5426-43F4-975B-096FFC971D85}"/>
              </a:ext>
            </a:extLst>
          </p:cNvPr>
          <p:cNvGraphicFramePr>
            <a:graphicFrameLocks noGrp="1"/>
          </p:cNvGraphicFramePr>
          <p:nvPr/>
        </p:nvGraphicFramePr>
        <p:xfrm>
          <a:off x="4375901" y="1671541"/>
          <a:ext cx="4489939" cy="48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61">
                  <a:extLst>
                    <a:ext uri="{9D8B030D-6E8A-4147-A177-3AD203B41FA5}">
                      <a16:colId xmlns:a16="http://schemas.microsoft.com/office/drawing/2014/main" val="2760095716"/>
                    </a:ext>
                  </a:extLst>
                </a:gridCol>
                <a:gridCol w="811860">
                  <a:extLst>
                    <a:ext uri="{9D8B030D-6E8A-4147-A177-3AD203B41FA5}">
                      <a16:colId xmlns:a16="http://schemas.microsoft.com/office/drawing/2014/main" val="2385339434"/>
                    </a:ext>
                  </a:extLst>
                </a:gridCol>
                <a:gridCol w="2036618">
                  <a:extLst>
                    <a:ext uri="{9D8B030D-6E8A-4147-A177-3AD203B41FA5}">
                      <a16:colId xmlns:a16="http://schemas.microsoft.com/office/drawing/2014/main" val="2673832214"/>
                    </a:ext>
                  </a:extLst>
                </a:gridCol>
              </a:tblGrid>
              <a:tr h="5683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" panose="02040503050406030204" pitchFamily="18" charset="0"/>
                        </a:rPr>
                        <a:t>Benchmark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MPKI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ambria" panose="02040503050406030204" pitchFamily="18" charset="0"/>
                        </a:rPr>
                        <a:t># of Rows w/</a:t>
                      </a:r>
                      <a:br>
                        <a:rPr lang="en-US" b="1" dirty="0">
                          <a:latin typeface="Cambria" panose="02040503050406030204" pitchFamily="18" charset="0"/>
                        </a:rPr>
                      </a:br>
                      <a:r>
                        <a:rPr lang="en-US" b="1" dirty="0">
                          <a:latin typeface="Cambria" panose="02040503050406030204" pitchFamily="18" charset="0"/>
                        </a:rPr>
                        <a:t>ACT count &gt;512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25371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429.mcf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68.27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2564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4962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470.lbm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28.09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664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20148006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519.lbm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24.37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2482</a:t>
                      </a:r>
                    </a:p>
                  </a:txBody>
                  <a:tcPr marL="0" marR="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22504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434.zeusmp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22.24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292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620530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510.parest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17.79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4237398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437.leslie3d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15.82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45243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483.xalancbmk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5507191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482.sphinx3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304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9021813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505.mcf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11.35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7781122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471.omnetpp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122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9133899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88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834429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520.omnetpp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9.00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8383078"/>
                  </a:ext>
                </a:extLst>
              </a:tr>
              <a:tr h="329293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tpch17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7.43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19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EAC39D-B283-55AB-715D-6F024B60EED6}"/>
              </a:ext>
            </a:extLst>
          </p:cNvPr>
          <p:cNvSpPr txBox="1"/>
          <p:nvPr/>
        </p:nvSpPr>
        <p:spPr>
          <a:xfrm>
            <a:off x="4306626" y="994433"/>
            <a:ext cx="50164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Memory intensive workloads </a:t>
            </a:r>
            <a:br>
              <a:rPr lang="en-US" sz="2000" b="1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from SPEC’06/17, TPC, YCSB, and </a:t>
            </a:r>
            <a:r>
              <a:rPr lang="en-US" dirty="0" err="1">
                <a:latin typeface="Cambria" panose="02040503050406030204" pitchFamily="18" charset="0"/>
              </a:rPr>
              <a:t>MediaBench</a:t>
            </a:r>
            <a:endParaRPr lang="en-US" sz="2000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40F12-F1AF-D5BE-8DD6-4C784ECC168F}"/>
              </a:ext>
            </a:extLst>
          </p:cNvPr>
          <p:cNvCxnSpPr/>
          <p:nvPr/>
        </p:nvCxnSpPr>
        <p:spPr>
          <a:xfrm>
            <a:off x="7086600" y="2327564"/>
            <a:ext cx="0" cy="4155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CC3B-E203-B660-244B-26A8766793AF}"/>
              </a:ext>
            </a:extLst>
          </p:cNvPr>
          <p:cNvSpPr txBox="1"/>
          <p:nvPr/>
        </p:nvSpPr>
        <p:spPr>
          <a:xfrm rot="16200000">
            <a:off x="6644748" y="4059382"/>
            <a:ext cx="883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908462-1B66-C362-B54F-CE4E9E41C213}"/>
              </a:ext>
            </a:extLst>
          </p:cNvPr>
          <p:cNvSpPr/>
          <p:nvPr/>
        </p:nvSpPr>
        <p:spPr>
          <a:xfrm>
            <a:off x="1" y="979521"/>
            <a:ext cx="9144000" cy="12947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0DB72-4527-0B6C-669F-1BAC422DFA51}"/>
              </a:ext>
            </a:extLst>
          </p:cNvPr>
          <p:cNvSpPr/>
          <p:nvPr/>
        </p:nvSpPr>
        <p:spPr>
          <a:xfrm>
            <a:off x="0" y="3219724"/>
            <a:ext cx="9144000" cy="298913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3490339"/>
            <a:ext cx="9144000" cy="1912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even if they are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not very memory intensive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046BC3-112D-1640-D69D-DD64A651C737}"/>
              </a:ext>
            </a:extLst>
          </p:cNvPr>
          <p:cNvSpPr/>
          <p:nvPr/>
        </p:nvSpPr>
        <p:spPr>
          <a:xfrm>
            <a:off x="0" y="2268245"/>
            <a:ext cx="4097740" cy="9514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167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110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06"/>
            <a:ext cx="9144000" cy="965200"/>
          </a:xfrm>
        </p:spPr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5" name="Subarray">
            <a:extLst>
              <a:ext uri="{FF2B5EF4-FFF2-40B4-BE49-F238E27FC236}">
                <a16:creationId xmlns:a16="http://schemas.microsoft.com/office/drawing/2014/main" id="{8A048CC6-2FBB-BB40-AE83-50CCCF3589C3}"/>
              </a:ext>
            </a:extLst>
          </p:cNvPr>
          <p:cNvSpPr>
            <a:spLocks/>
          </p:cNvSpPr>
          <p:nvPr/>
        </p:nvSpPr>
        <p:spPr>
          <a:xfrm>
            <a:off x="461107" y="1151467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RAM Subarray Label">
            <a:extLst>
              <a:ext uri="{FF2B5EF4-FFF2-40B4-BE49-F238E27FC236}">
                <a16:creationId xmlns:a16="http://schemas.microsoft.com/office/drawing/2014/main" id="{B045840B-004C-3042-A45B-2FB202541A82}"/>
              </a:ext>
            </a:extLst>
          </p:cNvPr>
          <p:cNvSpPr txBox="1">
            <a:spLocks noChangeAspect="1"/>
          </p:cNvSpPr>
          <p:nvPr/>
        </p:nvSpPr>
        <p:spPr>
          <a:xfrm rot="16200000">
            <a:off x="-898273" y="2188886"/>
            <a:ext cx="237030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16" name="Bitline">
            <a:extLst>
              <a:ext uri="{FF2B5EF4-FFF2-40B4-BE49-F238E27FC236}">
                <a16:creationId xmlns:a16="http://schemas.microsoft.com/office/drawing/2014/main" id="{127E8D71-492E-A048-8BB7-ECB92BBC07FB}"/>
              </a:ext>
            </a:extLst>
          </p:cNvPr>
          <p:cNvGrpSpPr/>
          <p:nvPr/>
        </p:nvGrpSpPr>
        <p:grpSpPr>
          <a:xfrm>
            <a:off x="561735" y="1248277"/>
            <a:ext cx="2588423" cy="1835705"/>
            <a:chOff x="6130544" y="3393293"/>
            <a:chExt cx="2588423" cy="1835705"/>
          </a:xfrm>
        </p:grpSpPr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F256F1C6-4FB5-9240-A209-C4970F54FF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5">
              <a:extLst>
                <a:ext uri="{FF2B5EF4-FFF2-40B4-BE49-F238E27FC236}">
                  <a16:creationId xmlns:a16="http://schemas.microsoft.com/office/drawing/2014/main" id="{6B7F4DBE-EE32-454B-8318-B001B0E490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5">
              <a:extLst>
                <a:ext uri="{FF2B5EF4-FFF2-40B4-BE49-F238E27FC236}">
                  <a16:creationId xmlns:a16="http://schemas.microsoft.com/office/drawing/2014/main" id="{28DD52A2-3712-6141-A07F-4AE2C58C85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5">
              <a:extLst>
                <a:ext uri="{FF2B5EF4-FFF2-40B4-BE49-F238E27FC236}">
                  <a16:creationId xmlns:a16="http://schemas.microsoft.com/office/drawing/2014/main" id="{13CF881D-46BF-1044-B0C3-CC99E37EF5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5">
              <a:extLst>
                <a:ext uri="{FF2B5EF4-FFF2-40B4-BE49-F238E27FC236}">
                  <a16:creationId xmlns:a16="http://schemas.microsoft.com/office/drawing/2014/main" id="{E997CE2A-7941-2F46-8A1D-479B48F35D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6EBEAC-06A5-5E43-8011-ADB0EE85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3A8BBA-A46C-4347-ACA5-E12A5F5AC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A54E30-8EC6-9740-9651-ACF487010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7" name="Wordline">
            <a:extLst>
              <a:ext uri="{FF2B5EF4-FFF2-40B4-BE49-F238E27FC236}">
                <a16:creationId xmlns:a16="http://schemas.microsoft.com/office/drawing/2014/main" id="{77953502-D264-6540-AFB1-6EE3E6A7CEB0}"/>
              </a:ext>
            </a:extLst>
          </p:cNvPr>
          <p:cNvGrpSpPr/>
          <p:nvPr/>
        </p:nvGrpSpPr>
        <p:grpSpPr>
          <a:xfrm>
            <a:off x="572957" y="1605916"/>
            <a:ext cx="2996877" cy="1451933"/>
            <a:chOff x="6141766" y="3750932"/>
            <a:chExt cx="2996877" cy="1451933"/>
          </a:xfrm>
        </p:grpSpPr>
        <p:cxnSp>
          <p:nvCxnSpPr>
            <p:cNvPr id="8" name="Straight Connector 124">
              <a:extLst>
                <a:ext uri="{FF2B5EF4-FFF2-40B4-BE49-F238E27FC236}">
                  <a16:creationId xmlns:a16="http://schemas.microsoft.com/office/drawing/2014/main" id="{C22B954B-838C-784C-8CCC-90B6D03639A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C45EED-6556-544E-AF65-B0800D2D2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F3BE-6ED9-DF4E-A0C2-ADD3C83976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11" name="Straight Connector 124">
              <a:extLst>
                <a:ext uri="{FF2B5EF4-FFF2-40B4-BE49-F238E27FC236}">
                  <a16:creationId xmlns:a16="http://schemas.microsoft.com/office/drawing/2014/main" id="{3156408C-2E54-1943-A734-5E58084E7FE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4">
              <a:extLst>
                <a:ext uri="{FF2B5EF4-FFF2-40B4-BE49-F238E27FC236}">
                  <a16:creationId xmlns:a16="http://schemas.microsoft.com/office/drawing/2014/main" id="{FAEC0654-ABD1-E140-BD41-4C3CD472F6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1F823-11F4-0F48-A33E-20D78B185C6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DFCB4-C9D7-434F-90A8-5A23817C42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FAF016-6F4D-4B46-98AD-44E8E6A47C7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5" name="Cells">
            <a:extLst>
              <a:ext uri="{FF2B5EF4-FFF2-40B4-BE49-F238E27FC236}">
                <a16:creationId xmlns:a16="http://schemas.microsoft.com/office/drawing/2014/main" id="{2CA0A78A-DD8D-E34E-B868-2D72CDE3507C}"/>
              </a:ext>
            </a:extLst>
          </p:cNvPr>
          <p:cNvGrpSpPr/>
          <p:nvPr/>
        </p:nvGrpSpPr>
        <p:grpSpPr>
          <a:xfrm>
            <a:off x="823796" y="1327764"/>
            <a:ext cx="1926185" cy="1345712"/>
            <a:chOff x="6392605" y="3472780"/>
            <a:chExt cx="1926185" cy="134571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6AEE50-5E30-DB43-8A8B-47F2092263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DB8D8-8F5E-D64E-81AB-DFAA9A702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28" name="Oval 131">
              <a:extLst>
                <a:ext uri="{FF2B5EF4-FFF2-40B4-BE49-F238E27FC236}">
                  <a16:creationId xmlns:a16="http://schemas.microsoft.com/office/drawing/2014/main" id="{7E212294-B185-CF41-9657-3708D4A87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34">
              <a:extLst>
                <a:ext uri="{FF2B5EF4-FFF2-40B4-BE49-F238E27FC236}">
                  <a16:creationId xmlns:a16="http://schemas.microsoft.com/office/drawing/2014/main" id="{14E01417-7CA4-884E-9647-358531200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37">
              <a:extLst>
                <a:ext uri="{FF2B5EF4-FFF2-40B4-BE49-F238E27FC236}">
                  <a16:creationId xmlns:a16="http://schemas.microsoft.com/office/drawing/2014/main" id="{AB54781B-731B-794B-9DB5-195CF84C6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0">
              <a:extLst>
                <a:ext uri="{FF2B5EF4-FFF2-40B4-BE49-F238E27FC236}">
                  <a16:creationId xmlns:a16="http://schemas.microsoft.com/office/drawing/2014/main" id="{19BBFD79-A462-1840-8F9D-0E900FCA4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143">
              <a:extLst>
                <a:ext uri="{FF2B5EF4-FFF2-40B4-BE49-F238E27FC236}">
                  <a16:creationId xmlns:a16="http://schemas.microsoft.com/office/drawing/2014/main" id="{3FD65356-BB9E-C045-AB0C-32AF7CA8E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131">
              <a:extLst>
                <a:ext uri="{FF2B5EF4-FFF2-40B4-BE49-F238E27FC236}">
                  <a16:creationId xmlns:a16="http://schemas.microsoft.com/office/drawing/2014/main" id="{9F4CF76C-3136-E748-A4A4-5E14EF5AF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34">
              <a:extLst>
                <a:ext uri="{FF2B5EF4-FFF2-40B4-BE49-F238E27FC236}">
                  <a16:creationId xmlns:a16="http://schemas.microsoft.com/office/drawing/2014/main" id="{74ADF7A4-8812-4241-B8D2-34F73947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37">
              <a:extLst>
                <a:ext uri="{FF2B5EF4-FFF2-40B4-BE49-F238E27FC236}">
                  <a16:creationId xmlns:a16="http://schemas.microsoft.com/office/drawing/2014/main" id="{C6A68082-82A5-1D4D-87E9-346750A6F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0">
              <a:extLst>
                <a:ext uri="{FF2B5EF4-FFF2-40B4-BE49-F238E27FC236}">
                  <a16:creationId xmlns:a16="http://schemas.microsoft.com/office/drawing/2014/main" id="{5F0A3BDA-CF12-C54E-AC33-1F4C14049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3">
              <a:extLst>
                <a:ext uri="{FF2B5EF4-FFF2-40B4-BE49-F238E27FC236}">
                  <a16:creationId xmlns:a16="http://schemas.microsoft.com/office/drawing/2014/main" id="{ABA60784-D787-8A42-84E7-BAFE2C7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31">
              <a:extLst>
                <a:ext uri="{FF2B5EF4-FFF2-40B4-BE49-F238E27FC236}">
                  <a16:creationId xmlns:a16="http://schemas.microsoft.com/office/drawing/2014/main" id="{E1C554B3-6545-BD42-A15C-6E40E76D0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134">
              <a:extLst>
                <a:ext uri="{FF2B5EF4-FFF2-40B4-BE49-F238E27FC236}">
                  <a16:creationId xmlns:a16="http://schemas.microsoft.com/office/drawing/2014/main" id="{554CF82E-91B5-4444-8556-DFF47A92C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F8FFB54B-0D01-2140-AAC4-9D499E5536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140">
              <a:extLst>
                <a:ext uri="{FF2B5EF4-FFF2-40B4-BE49-F238E27FC236}">
                  <a16:creationId xmlns:a16="http://schemas.microsoft.com/office/drawing/2014/main" id="{736AFBAD-295E-E046-93FC-118916BC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143">
              <a:extLst>
                <a:ext uri="{FF2B5EF4-FFF2-40B4-BE49-F238E27FC236}">
                  <a16:creationId xmlns:a16="http://schemas.microsoft.com/office/drawing/2014/main" id="{B9150812-874C-3240-A201-BE22DE3A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8" name="Cell">
            <a:extLst>
              <a:ext uri="{FF2B5EF4-FFF2-40B4-BE49-F238E27FC236}">
                <a16:creationId xmlns:a16="http://schemas.microsoft.com/office/drawing/2014/main" id="{76C71C2A-4BD6-5840-ADFE-8466C2D6BCA5}"/>
              </a:ext>
            </a:extLst>
          </p:cNvPr>
          <p:cNvGrpSpPr/>
          <p:nvPr/>
        </p:nvGrpSpPr>
        <p:grpSpPr>
          <a:xfrm>
            <a:off x="2636824" y="1019303"/>
            <a:ext cx="5444612" cy="2520000"/>
            <a:chOff x="-2404646" y="3780266"/>
            <a:chExt cx="5444612" cy="25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E06862-3AA6-6449-876C-B70B1B8AC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0" y="3780266"/>
              <a:ext cx="2520466" cy="25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DRAM Subarray Label">
              <a:extLst>
                <a:ext uri="{FF2B5EF4-FFF2-40B4-BE49-F238E27FC236}">
                  <a16:creationId xmlns:a16="http://schemas.microsoft.com/office/drawing/2014/main" id="{CF659F83-F9AE-094D-BF77-0F430986B35D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924691" y="4888644"/>
              <a:ext cx="237030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963D6E-025D-1F4D-ADD3-F091B390E6EB}"/>
                </a:ext>
              </a:extLst>
            </p:cNvPr>
            <p:cNvCxnSpPr>
              <a:cxnSpLocks/>
              <a:stCxn id="34" idx="4"/>
              <a:endCxn id="65" idx="3"/>
            </p:cNvCxnSpPr>
            <p:nvPr/>
          </p:nvCxnSpPr>
          <p:spPr>
            <a:xfrm>
              <a:off x="-2404646" y="5132962"/>
              <a:ext cx="3293260" cy="79825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C951E6-23EF-4C4E-8732-378AFE7AAF8F}"/>
                </a:ext>
              </a:extLst>
            </p:cNvPr>
            <p:cNvCxnSpPr>
              <a:cxnSpLocks/>
              <a:stCxn id="34" idx="0"/>
              <a:endCxn id="65" idx="1"/>
            </p:cNvCxnSpPr>
            <p:nvPr/>
          </p:nvCxnSpPr>
          <p:spPr>
            <a:xfrm flipV="1">
              <a:off x="-2404646" y="4149311"/>
              <a:ext cx="3293260" cy="757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wBuffer">
            <a:extLst>
              <a:ext uri="{FF2B5EF4-FFF2-40B4-BE49-F238E27FC236}">
                <a16:creationId xmlns:a16="http://schemas.microsoft.com/office/drawing/2014/main" id="{16F050E2-6030-CB48-8464-4FA93CBAF1D4}"/>
              </a:ext>
            </a:extLst>
          </p:cNvPr>
          <p:cNvSpPr>
            <a:spLocks/>
          </p:cNvSpPr>
          <p:nvPr/>
        </p:nvSpPr>
        <p:spPr>
          <a:xfrm>
            <a:off x="572957" y="3083982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F1DA3D-D44B-7545-B8E5-817074780745}"/>
              </a:ext>
            </a:extLst>
          </p:cNvPr>
          <p:cNvGrpSpPr/>
          <p:nvPr/>
        </p:nvGrpSpPr>
        <p:grpSpPr>
          <a:xfrm>
            <a:off x="475355" y="1264624"/>
            <a:ext cx="3011929" cy="1819358"/>
            <a:chOff x="475355" y="883624"/>
            <a:chExt cx="3011929" cy="1819358"/>
          </a:xfrm>
        </p:grpSpPr>
        <p:sp>
          <p:nvSpPr>
            <p:cNvPr id="209" name="shade1">
              <a:extLst>
                <a:ext uri="{FF2B5EF4-FFF2-40B4-BE49-F238E27FC236}">
                  <a16:creationId xmlns:a16="http://schemas.microsoft.com/office/drawing/2014/main" id="{86D9CF36-D214-E245-8E2B-0E202246FBC4}"/>
                </a:ext>
              </a:extLst>
            </p:cNvPr>
            <p:cNvSpPr/>
            <p:nvPr/>
          </p:nvSpPr>
          <p:spPr>
            <a:xfrm>
              <a:off x="482484" y="883624"/>
              <a:ext cx="3004800" cy="805769"/>
            </a:xfrm>
            <a:prstGeom prst="rect">
              <a:avLst/>
            </a:prstGeom>
            <a:solidFill>
              <a:srgbClr val="F2F2F2">
                <a:alpha val="7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shade2">
              <a:extLst>
                <a:ext uri="{FF2B5EF4-FFF2-40B4-BE49-F238E27FC236}">
                  <a16:creationId xmlns:a16="http://schemas.microsoft.com/office/drawing/2014/main" id="{934C2FD5-4A2A-654C-B99B-B1CA4908CF02}"/>
                </a:ext>
              </a:extLst>
            </p:cNvPr>
            <p:cNvGrpSpPr/>
            <p:nvPr/>
          </p:nvGrpSpPr>
          <p:grpSpPr>
            <a:xfrm>
              <a:off x="475355" y="1705630"/>
              <a:ext cx="3011929" cy="997352"/>
              <a:chOff x="475355" y="1705630"/>
              <a:chExt cx="3011929" cy="9973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872994-68F9-3644-915B-8FE8A9AA62D9}"/>
                  </a:ext>
                </a:extLst>
              </p:cNvPr>
              <p:cNvSpPr/>
              <p:nvPr/>
            </p:nvSpPr>
            <p:spPr>
              <a:xfrm>
                <a:off x="572957" y="1705630"/>
                <a:ext cx="2558770" cy="3293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A5FB40-C94C-4648-BAD7-AF7AEDB60327}"/>
                  </a:ext>
                </a:extLst>
              </p:cNvPr>
              <p:cNvSpPr/>
              <p:nvPr/>
            </p:nvSpPr>
            <p:spPr>
              <a:xfrm>
                <a:off x="475355" y="2052534"/>
                <a:ext cx="3011929" cy="640265"/>
              </a:xfrm>
              <a:prstGeom prst="rect">
                <a:avLst/>
              </a:prstGeom>
              <a:solidFill>
                <a:srgbClr val="F2F2F2">
                  <a:alpha val="7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26E1AA0-54DD-A449-BF07-A35F6DD41085}"/>
                  </a:ext>
                </a:extLst>
              </p:cNvPr>
              <p:cNvCxnSpPr>
                <a:cxnSpLocks/>
                <a:stCxn id="43" idx="2"/>
                <a:endCxn id="6" idx="0"/>
              </p:cNvCxnSpPr>
              <p:nvPr/>
            </p:nvCxnSpPr>
            <p:spPr>
              <a:xfrm>
                <a:off x="1852342" y="2035027"/>
                <a:ext cx="7125" cy="66795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B96401-1F40-9C4E-90F7-5C414D7D0975}"/>
              </a:ext>
            </a:extLst>
          </p:cNvPr>
          <p:cNvSpPr txBox="1"/>
          <p:nvPr/>
        </p:nvSpPr>
        <p:spPr>
          <a:xfrm>
            <a:off x="325760" y="4461037"/>
            <a:ext cx="84877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Fetch the row’s content into the row buffer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Column Access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Read/Write a column in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BD5511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Precharge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Disconnect the row from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66" name="cellcircuitry">
            <a:extLst>
              <a:ext uri="{FF2B5EF4-FFF2-40B4-BE49-F238E27FC236}">
                <a16:creationId xmlns:a16="http://schemas.microsoft.com/office/drawing/2014/main" id="{46DF6924-BE1E-C849-BBC4-19C1A272BB4B}"/>
              </a:ext>
            </a:extLst>
          </p:cNvPr>
          <p:cNvGrpSpPr>
            <a:grpSpLocks noChangeAspect="1"/>
          </p:cNvGrpSpPr>
          <p:nvPr/>
        </p:nvGrpSpPr>
        <p:grpSpPr>
          <a:xfrm>
            <a:off x="5658654" y="1343817"/>
            <a:ext cx="2134602" cy="1883008"/>
            <a:chOff x="2503373" y="1725956"/>
            <a:chExt cx="3956413" cy="349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F1DD3-7069-304F-A7DA-2B3412AB7E30}"/>
                </a:ext>
              </a:extLst>
            </p:cNvPr>
            <p:cNvSpPr/>
            <p:nvPr/>
          </p:nvSpPr>
          <p:spPr>
            <a:xfrm>
              <a:off x="3057157" y="1725956"/>
              <a:ext cx="2337083" cy="42576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52F46A-1077-7542-BBFA-856672359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178" y="2195146"/>
              <a:ext cx="3116691" cy="0"/>
            </a:xfrm>
            <a:prstGeom prst="straightConnector1">
              <a:avLst/>
            </a:prstGeom>
            <a:ln w="254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3E37DB-43B9-6A4B-A6E6-2B91C6B133BB}"/>
                </a:ext>
              </a:extLst>
            </p:cNvPr>
            <p:cNvSpPr/>
            <p:nvPr/>
          </p:nvSpPr>
          <p:spPr>
            <a:xfrm rot="16200000">
              <a:off x="1992555" y="3889642"/>
              <a:ext cx="2274939" cy="37787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Capacitor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3AABF-20EF-794E-BB12-5EDDEF53BDFD}"/>
                </a:ext>
              </a:extLst>
            </p:cNvPr>
            <p:cNvSpPr/>
            <p:nvPr/>
          </p:nvSpPr>
          <p:spPr>
            <a:xfrm>
              <a:off x="2503373" y="2429645"/>
              <a:ext cx="1915832" cy="46593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Access transistor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6437664-3173-D741-BE03-EE15F300DC1E}"/>
                </a:ext>
              </a:extLst>
            </p:cNvPr>
            <p:cNvSpPr/>
            <p:nvPr/>
          </p:nvSpPr>
          <p:spPr>
            <a:xfrm rot="5400000">
              <a:off x="5296737" y="3760834"/>
              <a:ext cx="1898125" cy="42797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482588-6540-6F45-BE62-C51B52C61F46}"/>
                </a:ext>
              </a:extLst>
            </p:cNvPr>
            <p:cNvCxnSpPr/>
            <p:nvPr/>
          </p:nvCxnSpPr>
          <p:spPr>
            <a:xfrm flipV="1">
              <a:off x="5929194" y="1893565"/>
              <a:ext cx="0" cy="3030317"/>
            </a:xfrm>
            <a:prstGeom prst="straightConnector1">
              <a:avLst/>
            </a:prstGeom>
            <a:ln w="25400" cap="rnd">
              <a:solidFill>
                <a:srgbClr val="ED7D3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7817F79-466E-E541-9326-B6A6EAE093EE}"/>
                </a:ext>
              </a:extLst>
            </p:cNvPr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048790-DE7A-DB4E-A4E0-C9F6C492A708}"/>
                </a:ext>
              </a:extLst>
            </p:cNvPr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85791-878D-2743-AE84-431CB159E26B}"/>
                </a:ext>
              </a:extLst>
            </p:cNvPr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3F581E3-1341-204E-8866-3199BA957DDD}"/>
                </a:ext>
              </a:extLst>
            </p:cNvPr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C63D4-F5CD-0D4F-A655-81F4FF8B31E6}"/>
                </a:ext>
              </a:extLst>
            </p:cNvPr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57406BD-028A-094D-A661-DCB36E83F0AB}"/>
                </a:ext>
              </a:extLst>
            </p:cNvPr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C7F58A-CAA4-0343-BC92-9F8CB583DFB9}"/>
                </a:ext>
              </a:extLst>
            </p:cNvPr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FFB667-2872-7446-B648-3CB8CAE00854}"/>
                </a:ext>
              </a:extLst>
            </p:cNvPr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ECF5817-489C-E644-911C-81A8EB620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5" y="3025757"/>
              <a:ext cx="813905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C019236-72BE-594C-9F95-570010000624}"/>
                </a:ext>
              </a:extLst>
            </p:cNvPr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D4C3E1D-6D52-734E-AAE8-A9B62618D456}"/>
                </a:ext>
              </a:extLst>
            </p:cNvPr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leakagepaths">
            <a:extLst>
              <a:ext uri="{FF2B5EF4-FFF2-40B4-BE49-F238E27FC236}">
                <a16:creationId xmlns:a16="http://schemas.microsoft.com/office/drawing/2014/main" id="{E61A3EBE-E793-1A45-8CC0-ACC4CE1750A4}"/>
              </a:ext>
            </a:extLst>
          </p:cNvPr>
          <p:cNvGrpSpPr/>
          <p:nvPr/>
        </p:nvGrpSpPr>
        <p:grpSpPr>
          <a:xfrm>
            <a:off x="6600266" y="2192156"/>
            <a:ext cx="921274" cy="925681"/>
            <a:chOff x="3989848" y="3270498"/>
            <a:chExt cx="921274" cy="92568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41B1E-D173-D84C-B5E8-9B459FD4BD0B}"/>
                </a:ext>
              </a:extLst>
            </p:cNvPr>
            <p:cNvCxnSpPr>
              <a:cxnSpLocks/>
            </p:cNvCxnSpPr>
            <p:nvPr/>
          </p:nvCxnSpPr>
          <p:spPr>
            <a:xfrm>
              <a:off x="3989848" y="3375855"/>
              <a:ext cx="0" cy="67037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BCD128-3AF3-B74E-8B06-109D35BE0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43" y="3270498"/>
              <a:ext cx="7826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29345BF-1F4C-1D45-A4C8-26212938D649}"/>
                </a:ext>
              </a:extLst>
            </p:cNvPr>
            <p:cNvSpPr/>
            <p:nvPr/>
          </p:nvSpPr>
          <p:spPr>
            <a:xfrm>
              <a:off x="4062685" y="3334405"/>
              <a:ext cx="84843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leakage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paths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370A77F-2157-F94D-B6DB-F27772AD4AA1}"/>
              </a:ext>
            </a:extLst>
          </p:cNvPr>
          <p:cNvSpPr txBox="1"/>
          <p:nvPr/>
        </p:nvSpPr>
        <p:spPr>
          <a:xfrm>
            <a:off x="4358921" y="3578519"/>
            <a:ext cx="4801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Restores the capacitor voltage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 a time period called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C7687A-B640-B04D-85A1-C5BEDCC2D5F1}"/>
              </a:ext>
            </a:extLst>
          </p:cNvPr>
          <p:cNvGrpSpPr/>
          <p:nvPr/>
        </p:nvGrpSpPr>
        <p:grpSpPr>
          <a:xfrm>
            <a:off x="572957" y="3390517"/>
            <a:ext cx="2573019" cy="793330"/>
            <a:chOff x="572957" y="2912026"/>
            <a:chExt cx="2573019" cy="79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387A36-D093-B944-B3A1-6817C5507D4A}"/>
                </a:ext>
              </a:extLst>
            </p:cNvPr>
            <p:cNvSpPr txBox="1"/>
            <p:nvPr/>
          </p:nvSpPr>
          <p:spPr>
            <a:xfrm>
              <a:off x="572957" y="3305246"/>
              <a:ext cx="257301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I/O Circuitry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72C184A-0284-974A-AAF5-5837F1F9828E}"/>
                </a:ext>
              </a:extLst>
            </p:cNvPr>
            <p:cNvCxnSpPr>
              <a:cxnSpLocks/>
              <a:stCxn id="6" idx="2"/>
              <a:endCxn id="59" idx="0"/>
            </p:cNvCxnSpPr>
            <p:nvPr/>
          </p:nvCxnSpPr>
          <p:spPr>
            <a:xfrm>
              <a:off x="1859467" y="2912026"/>
              <a:ext cx="0" cy="393220"/>
            </a:xfrm>
            <a:prstGeom prst="straightConnector1">
              <a:avLst/>
            </a:prstGeom>
            <a:ln w="38100">
              <a:solidFill>
                <a:srgbClr val="BD541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45B8EAF6-8285-8FEF-7366-58A06C7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111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allAtOnce"/>
      <p:bldP spid="12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RowHammer 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3377023" y="2376154"/>
            <a:ext cx="2389953" cy="1759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3377023" y="2720137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3377023" y="3523261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3377023" y="3024944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859572" y="3036521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857505" y="3085331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Large-enough distance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3377023" y="4308522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3370479" y="4899439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3377023" y="5270429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6182643" y="4467467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3377023" y="4369147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766976" y="4635367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6182643" y="5369412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766976" y="5536649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968815" y="5936726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4637731" y="6269973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1" y="1485505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33550" y="1485505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25875" y="1862148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6189187" y="4915957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Rapidly activated (hammered)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760432" y="5085234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75158" y="1526373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75158" y="1831017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3281910" y="6586662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3450518" y="5963419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5270957" y="5926003"/>
            <a:ext cx="1241220" cy="705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2BDA-8E17-FB95-F0CE-C254BA0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74C7-9EA5-D633-0120-F5A34CC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Mitigation across Generations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07CFD-3EDB-CB94-A15D-42748179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0" t="9371" r="9553" b="18975"/>
          <a:stretch/>
        </p:blipFill>
        <p:spPr>
          <a:xfrm>
            <a:off x="1218541" y="1488816"/>
            <a:ext cx="7137584" cy="218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10DD-374F-31B3-63C2-E01DBD10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7" t="9418" r="9295" b="18927"/>
          <a:stretch/>
        </p:blipFill>
        <p:spPr>
          <a:xfrm>
            <a:off x="1201307" y="1488816"/>
            <a:ext cx="7173209" cy="21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A5E4-98FA-4581-D0B3-3801209F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8" t="9379" r="9625" b="18966"/>
          <a:stretch/>
        </p:blipFill>
        <p:spPr>
          <a:xfrm>
            <a:off x="1211963" y="1488815"/>
            <a:ext cx="7137583" cy="218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726B1-A976-6EAF-CAB6-DBCC2907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7" t="8859" r="9714" b="19428"/>
          <a:stretch/>
        </p:blipFill>
        <p:spPr>
          <a:xfrm>
            <a:off x="1199605" y="1474892"/>
            <a:ext cx="7138575" cy="218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61A5E-179B-99DF-E987-C132DB3E2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7" t="9196" r="9714" b="19090"/>
          <a:stretch/>
        </p:blipFill>
        <p:spPr>
          <a:xfrm>
            <a:off x="1199605" y="1481199"/>
            <a:ext cx="7138575" cy="218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74134-2F25-1888-29AC-E8B1FDE3E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18" t="8477" r="9714" b="19869"/>
          <a:stretch/>
        </p:blipFill>
        <p:spPr>
          <a:xfrm>
            <a:off x="1198836" y="1458261"/>
            <a:ext cx="7138577" cy="21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CBCDF-F939-0E34-75F6-EB6B291FC8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61" t="8859" r="9782" b="19428"/>
          <a:stretch/>
        </p:blipFill>
        <p:spPr>
          <a:xfrm>
            <a:off x="1184126" y="1464540"/>
            <a:ext cx="7137583" cy="218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76BA7-0218-E1A3-3545-385DE55216C0}"/>
              </a:ext>
            </a:extLst>
          </p:cNvPr>
          <p:cNvSpPr txBox="1"/>
          <p:nvPr/>
        </p:nvSpPr>
        <p:spPr>
          <a:xfrm>
            <a:off x="159145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42B1-A51F-99F3-F8D3-1454357DC992}"/>
              </a:ext>
            </a:extLst>
          </p:cNvPr>
          <p:cNvSpPr txBox="1"/>
          <p:nvPr/>
        </p:nvSpPr>
        <p:spPr>
          <a:xfrm>
            <a:off x="3593904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3DCB0-586C-B73A-319E-FC1E704290D8}"/>
              </a:ext>
            </a:extLst>
          </p:cNvPr>
          <p:cNvSpPr txBox="1"/>
          <p:nvPr/>
        </p:nvSpPr>
        <p:spPr>
          <a:xfrm>
            <a:off x="5611608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DBB32-C4A1-EE72-1248-3DBD4EBE4DFE}"/>
              </a:ext>
            </a:extLst>
          </p:cNvPr>
          <p:cNvSpPr txBox="1"/>
          <p:nvPr/>
        </p:nvSpPr>
        <p:spPr>
          <a:xfrm>
            <a:off x="766994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0EDB-263B-7889-88DF-884B7BE5E124}"/>
              </a:ext>
            </a:extLst>
          </p:cNvPr>
          <p:cNvSpPr txBox="1"/>
          <p:nvPr/>
        </p:nvSpPr>
        <p:spPr>
          <a:xfrm>
            <a:off x="160607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B0C9F-41C7-F1A4-C165-7690F653A33D}"/>
              </a:ext>
            </a:extLst>
          </p:cNvPr>
          <p:cNvSpPr txBox="1"/>
          <p:nvPr/>
        </p:nvSpPr>
        <p:spPr>
          <a:xfrm>
            <a:off x="3608530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DB180-BC2E-82E9-C24C-0B76DAD7F33E}"/>
              </a:ext>
            </a:extLst>
          </p:cNvPr>
          <p:cNvSpPr txBox="1"/>
          <p:nvPr/>
        </p:nvSpPr>
        <p:spPr>
          <a:xfrm>
            <a:off x="5626234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8FA3-B930-D537-D36F-3AAA7F3B3CC7}"/>
              </a:ext>
            </a:extLst>
          </p:cNvPr>
          <p:cNvSpPr txBox="1"/>
          <p:nvPr/>
        </p:nvSpPr>
        <p:spPr>
          <a:xfrm>
            <a:off x="768456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7D8BE-AE3D-C4E3-A728-E70D2DDB3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210" y="1163212"/>
            <a:ext cx="7173209" cy="2767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B6C3-708B-B6C9-A753-887596DC5C0C}"/>
              </a:ext>
            </a:extLst>
          </p:cNvPr>
          <p:cNvGrpSpPr/>
          <p:nvPr/>
        </p:nvGrpSpPr>
        <p:grpSpPr>
          <a:xfrm>
            <a:off x="1909287" y="1488815"/>
            <a:ext cx="2648903" cy="2209853"/>
            <a:chOff x="2127003" y="3624503"/>
            <a:chExt cx="2648903" cy="2209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CC9C4-05D5-D704-E4AE-8A87435E4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682" y="3636536"/>
              <a:ext cx="0" cy="2141447"/>
            </a:xfrm>
            <a:prstGeom prst="line">
              <a:avLst/>
            </a:prstGeom>
            <a:ln w="19050">
              <a:solidFill>
                <a:srgbClr val="7C52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5C0916-61B9-6416-F69F-E4B1FAD75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042" y="3636536"/>
              <a:ext cx="0" cy="2141448"/>
            </a:xfrm>
            <a:prstGeom prst="line">
              <a:avLst/>
            </a:prstGeom>
            <a:ln w="19050">
              <a:solidFill>
                <a:srgbClr val="00B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ABC1A9-04F1-6C62-A00E-4B8C2476B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94" y="3636535"/>
              <a:ext cx="0" cy="2141448"/>
            </a:xfrm>
            <a:prstGeom prst="line">
              <a:avLst/>
            </a:prstGeom>
            <a:ln w="19050">
              <a:solidFill>
                <a:srgbClr val="0C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9E076F-4220-990E-6F5D-DB1806C8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67" y="3636535"/>
              <a:ext cx="0" cy="2141448"/>
            </a:xfrm>
            <a:prstGeom prst="line">
              <a:avLst/>
            </a:prstGeom>
            <a:ln w="19050">
              <a:solidFill>
                <a:srgbClr val="D7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8DD1B9-B9DA-EE2D-05DA-EAC533E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905" y="3624503"/>
              <a:ext cx="0" cy="2141448"/>
            </a:xfrm>
            <a:prstGeom prst="line">
              <a:avLst/>
            </a:prstGeom>
            <a:ln w="19050">
              <a:solidFill>
                <a:srgbClr val="FEC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492C6-41FA-0301-3451-39B870F34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23" y="3636535"/>
              <a:ext cx="0" cy="2141448"/>
            </a:xfrm>
            <a:prstGeom prst="line">
              <a:avLst/>
            </a:prstGeom>
            <a:ln w="19050">
              <a:solidFill>
                <a:srgbClr val="E26F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00073-CAF7-BEC9-DCFB-BDFA842AC4D8}"/>
                </a:ext>
              </a:extLst>
            </p:cNvPr>
            <p:cNvSpPr txBox="1"/>
            <p:nvPr/>
          </p:nvSpPr>
          <p:spPr>
            <a:xfrm rot="16200000">
              <a:off x="1832692" y="5219584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C529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DDR3-old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6E602-FA0A-346C-B3A3-13C8122A0FE0}"/>
                </a:ext>
              </a:extLst>
            </p:cNvPr>
            <p:cNvSpPr txBox="1"/>
            <p:nvPr/>
          </p:nvSpPr>
          <p:spPr>
            <a:xfrm rot="16200000">
              <a:off x="2760332" y="5191840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711298-9277-1BD1-A27D-754FEDCC307A}"/>
                </a:ext>
              </a:extLst>
            </p:cNvPr>
            <p:cNvSpPr txBox="1"/>
            <p:nvPr/>
          </p:nvSpPr>
          <p:spPr>
            <a:xfrm rot="16200000">
              <a:off x="3035208" y="5225082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E83E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4ED55-9729-FF33-E4C0-4ED9CE7BE68F}"/>
                </a:ext>
              </a:extLst>
            </p:cNvPr>
            <p:cNvSpPr txBox="1"/>
            <p:nvPr/>
          </p:nvSpPr>
          <p:spPr>
            <a:xfrm rot="16200000">
              <a:off x="3212066" y="5165766"/>
              <a:ext cx="1003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8302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AF2D2B-7DB7-FA67-55FC-07C9718EFFBB}"/>
                </a:ext>
              </a:extLst>
            </p:cNvPr>
            <p:cNvSpPr txBox="1"/>
            <p:nvPr/>
          </p:nvSpPr>
          <p:spPr>
            <a:xfrm rot="16200000">
              <a:off x="3682706" y="5185572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6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DDR4-new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250D5E-6686-4FE0-B944-C0185B349F65}"/>
                </a:ext>
              </a:extLst>
            </p:cNvPr>
            <p:cNvSpPr txBox="1"/>
            <p:nvPr/>
          </p:nvSpPr>
          <p:spPr>
            <a:xfrm rot="16200000">
              <a:off x="4118514" y="517086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26F5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95C07E-16C6-AADF-63AD-20D5F88F3274}"/>
              </a:ext>
            </a:extLst>
          </p:cNvPr>
          <p:cNvSpPr txBox="1"/>
          <p:nvPr/>
        </p:nvSpPr>
        <p:spPr>
          <a:xfrm>
            <a:off x="6481895" y="2789585"/>
            <a:ext cx="570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2D237C-8E10-F672-FBAF-DA271239A0CF}"/>
              </a:ext>
            </a:extLst>
          </p:cNvPr>
          <p:cNvSpPr txBox="1"/>
          <p:nvPr/>
        </p:nvSpPr>
        <p:spPr>
          <a:xfrm>
            <a:off x="6585831" y="205833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TWiCe</a:t>
            </a: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-ideal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3E07-B938-9F63-AF97-51A5F7E5ACAE}"/>
              </a:ext>
            </a:extLst>
          </p:cNvPr>
          <p:cNvSpPr txBox="1"/>
          <p:nvPr/>
        </p:nvSpPr>
        <p:spPr>
          <a:xfrm>
            <a:off x="7804250" y="154683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66A105"/>
                  </a:solidFill>
                </a:ln>
                <a:solidFill>
                  <a:srgbClr val="66A1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66A105"/>
                </a:solidFill>
              </a:ln>
              <a:solidFill>
                <a:srgbClr val="66A1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06335-2D24-517E-1ADD-0BFA2EC16A93}"/>
              </a:ext>
            </a:extLst>
          </p:cNvPr>
          <p:cNvSpPr/>
          <p:nvPr/>
        </p:nvSpPr>
        <p:spPr>
          <a:xfrm>
            <a:off x="7589263" y="1216720"/>
            <a:ext cx="682959" cy="16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ED0623-8176-F880-D83C-3EFB4D6153D4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9" r="90233"/>
          <a:stretch/>
        </p:blipFill>
        <p:spPr>
          <a:xfrm>
            <a:off x="368214" y="1485120"/>
            <a:ext cx="817522" cy="26952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925073-89FE-05AF-099E-BFE7DBAEEE91}"/>
              </a:ext>
            </a:extLst>
          </p:cNvPr>
          <p:cNvSpPr txBox="1"/>
          <p:nvPr/>
        </p:nvSpPr>
        <p:spPr>
          <a:xfrm>
            <a:off x="1561403" y="3860861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HC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first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(number of hammers required to induce first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 flip)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99A845-45CD-9F21-59A8-BED1818AD63F}"/>
              </a:ext>
            </a:extLst>
          </p:cNvPr>
          <p:cNvCxnSpPr/>
          <p:nvPr/>
        </p:nvCxnSpPr>
        <p:spPr>
          <a:xfrm>
            <a:off x="8374516" y="1546830"/>
            <a:ext cx="0" cy="307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DB827C-4B03-3100-BC40-A3EF6871A3C1}"/>
              </a:ext>
            </a:extLst>
          </p:cNvPr>
          <p:cNvSpPr txBox="1"/>
          <p:nvPr/>
        </p:nvSpPr>
        <p:spPr>
          <a:xfrm>
            <a:off x="8380412" y="148527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14%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0E72D-A43B-399B-49A7-259AC7EB56FB}"/>
              </a:ext>
            </a:extLst>
          </p:cNvPr>
          <p:cNvSpPr txBox="1"/>
          <p:nvPr/>
        </p:nvSpPr>
        <p:spPr>
          <a:xfrm>
            <a:off x="1" y="5528527"/>
            <a:ext cx="888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J. S. Kim, M. Patel, A. G.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Yaglikci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H. Hassan, R. Azizi,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Orosa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and O.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Mutlu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  <a:hlinkClick r:id="rId11"/>
              </a:rPr>
              <a:t>"Revisiting RowHammer: An Experimental Analysis of Modern Devices and Mitigation Techniques,”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ISCA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2020.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7106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839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 err="1"/>
              <a:t>RowPress</a:t>
            </a:r>
            <a:r>
              <a:rPr lang="en-US" sz="2700" b="1" dirty="0"/>
              <a:t> A New DRAM Read Disturbance Phenomenon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06FD8-0AC6-61B7-831C-B473177C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Keeping a DRAM row </a:t>
            </a:r>
            <a:r>
              <a:rPr lang="en-US" sz="2500" b="1" dirty="0">
                <a:solidFill>
                  <a:srgbClr val="538234"/>
                </a:solidFill>
              </a:rPr>
              <a:t>open </a:t>
            </a:r>
            <a:r>
              <a:rPr lang="en-US" sz="2500" dirty="0">
                <a:solidFill>
                  <a:srgbClr val="538234"/>
                </a:solidFill>
              </a:rPr>
              <a:t>(activated)</a:t>
            </a:r>
            <a:endParaRPr lang="en-US" sz="25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2500" dirty="0"/>
              <a:t>causes </a:t>
            </a:r>
            <a:r>
              <a:rPr lang="en-US" sz="2500" b="1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 bitflips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500" dirty="0"/>
              <a:t>in nearby cells</a:t>
            </a:r>
            <a:endParaRPr lang="en-US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2357657"/>
            <a:ext cx="6286713" cy="1990657"/>
            <a:chOff x="1428644" y="1937227"/>
            <a:chExt cx="6286713" cy="199065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9E19596-B23C-97D6-EBD9-63662CF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Prime Examples of DRAM Read Disturbance: RowHammer and </a:t>
            </a:r>
            <a:r>
              <a:rPr lang="en-GB" dirty="0" err="1"/>
              <a:t>RowPress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42124" y="2670182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21972" y="3925011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87A5-B88F-E60A-0E81-F0E321696160}"/>
              </a:ext>
            </a:extLst>
          </p:cNvPr>
          <p:cNvGrpSpPr/>
          <p:nvPr/>
        </p:nvGrpSpPr>
        <p:grpSpPr>
          <a:xfrm>
            <a:off x="3390155" y="3114418"/>
            <a:ext cx="1894974" cy="1252475"/>
            <a:chOff x="3747837" y="2774093"/>
            <a:chExt cx="1894974" cy="12524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95E55B-9295-4ECB-8CAE-343D92D896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2774093"/>
              <a:ext cx="354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207467F-ACD8-51FB-1BDE-B42C98AC6E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4026568"/>
              <a:ext cx="189497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523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5755-A1ED-8FD7-8C73-4E95671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57AA59-3233-6B58-546F-A06396E570AE}"/>
              </a:ext>
            </a:extLst>
          </p:cNvPr>
          <p:cNvSpPr txBox="1"/>
          <p:nvPr/>
        </p:nvSpPr>
        <p:spPr>
          <a:xfrm>
            <a:off x="1" y="479911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 err="1">
                <a:latin typeface="Cambria" panose="02040503050406030204" pitchFamily="18" charset="0"/>
              </a:rPr>
              <a:t>RowPress</a:t>
            </a:r>
            <a:r>
              <a:rPr lang="en-US" sz="2400" dirty="0">
                <a:latin typeface="Cambria" panose="02040503050406030204" pitchFamily="18" charset="0"/>
              </a:rPr>
              <a:t> reduces the mean of the distribution with increased </a:t>
            </a:r>
            <a:r>
              <a:rPr lang="en-US" sz="2400" dirty="0" err="1"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latin typeface="Cambria" panose="02040503050406030204" pitchFamily="18" charset="0"/>
              </a:rPr>
              <a:t>AggOn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r>
              <a:rPr lang="en-US" sz="2400" dirty="0">
                <a:latin typeface="Cambria" panose="02040503050406030204" pitchFamily="18" charset="0"/>
              </a:rPr>
              <a:t>There is still significant variation in the </a:t>
            </a:r>
            <a:r>
              <a:rPr lang="en-US" sz="2400" dirty="0" err="1"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latin typeface="Cambria" panose="02040503050406030204" pitchFamily="18" charset="0"/>
              </a:rPr>
              <a:t>first</a:t>
            </a:r>
            <a:r>
              <a:rPr lang="en-US" sz="2400" dirty="0">
                <a:latin typeface="Cambria" panose="02040503050406030204" pitchFamily="18" charset="0"/>
              </a:rPr>
              <a:t> across rows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C5C4796-12C2-98B6-DB22-8B8F2673538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Effect of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on the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HC</a:t>
            </a:r>
            <a:r>
              <a:rPr lang="en-US" sz="2800" baseline="-250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E2C0C-5729-E9DB-49A4-5BA6E2701116}"/>
              </a:ext>
            </a:extLst>
          </p:cNvPr>
          <p:cNvSpPr/>
          <p:nvPr/>
        </p:nvSpPr>
        <p:spPr>
          <a:xfrm rot="16200000">
            <a:off x="645558" y="2090988"/>
            <a:ext cx="3572601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2692-1E0C-C0D5-EE13-59A0EEE9238B}"/>
              </a:ext>
            </a:extLst>
          </p:cNvPr>
          <p:cNvSpPr/>
          <p:nvPr/>
        </p:nvSpPr>
        <p:spPr>
          <a:xfrm>
            <a:off x="2576945" y="3893724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C03A6-216B-B4E1-29E1-36B0AF4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Spatial Variation </a:t>
            </a:r>
            <a:br>
              <a:rPr lang="en-US" dirty="0"/>
            </a:br>
            <a:r>
              <a:rPr lang="en-US" dirty="0"/>
              <a:t>of Read Disturbance Vulnerability across Rows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EB2F79-05B9-2C2F-5E5A-7A8E6567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4ED-FF7E-0A06-A6C4-E5239782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5"/>
          <a:stretch/>
        </p:blipFill>
        <p:spPr>
          <a:xfrm>
            <a:off x="3236599" y="1015774"/>
            <a:ext cx="3254235" cy="30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F3BF-BBBE-7F89-6445-110BF76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2BB3F62-41AC-ECA0-729C-95EEF04E78D0}"/>
              </a:ext>
            </a:extLst>
          </p:cNvPr>
          <p:cNvSpPr/>
          <p:nvPr/>
        </p:nvSpPr>
        <p:spPr>
          <a:xfrm>
            <a:off x="0" y="4551249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hammer counts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RowPress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these hammer counts still 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significantly vary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5D84B-93CE-0F8E-580F-264C61B8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2086" y="1091521"/>
            <a:ext cx="7791382" cy="2329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B9A16-D63E-6912-47E0-6C01E8D7111F}"/>
              </a:ext>
            </a:extLst>
          </p:cNvPr>
          <p:cNvSpPr/>
          <p:nvPr/>
        </p:nvSpPr>
        <p:spPr>
          <a:xfrm>
            <a:off x="543914" y="3359946"/>
            <a:ext cx="8589818" cy="65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Row’s On Time (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-25000" dirty="0" err="1">
                <a:solidFill>
                  <a:schemeClr val="tx1"/>
                </a:solidFill>
              </a:rPr>
              <a:t>AggOn</a:t>
            </a:r>
            <a:r>
              <a:rPr lang="en-US" dirty="0">
                <a:solidFill>
                  <a:schemeClr val="tx1"/>
                </a:solidFill>
              </a:rPr>
              <a:t>) (ns)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83CD6-FACC-7AC5-4DD9-6E90C16C4A48}"/>
              </a:ext>
            </a:extLst>
          </p:cNvPr>
          <p:cNvSpPr/>
          <p:nvPr/>
        </p:nvSpPr>
        <p:spPr>
          <a:xfrm rot="16200000">
            <a:off x="-782052" y="1871818"/>
            <a:ext cx="2818465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2FB18-2BA2-D020-D2F3-771BA298DFF4}"/>
              </a:ext>
            </a:extLst>
          </p:cNvPr>
          <p:cNvSpPr/>
          <p:nvPr/>
        </p:nvSpPr>
        <p:spPr>
          <a:xfrm>
            <a:off x="2151041" y="3389822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C1BA1-F7DB-E23F-232E-CB3EFFC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the </a:t>
            </a:r>
            <a:r>
              <a:rPr lang="en-US" dirty="0" err="1"/>
              <a:t>HCfirst</a:t>
            </a:r>
            <a:r>
              <a:rPr lang="en-US" dirty="0"/>
              <a:t> Distribution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09B8D-5D84-419A-3B00-2C33C7A267E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E8D019-9C45-ECA5-3709-9F4EEF6A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3E1-66B4-A10B-0B13-8D98F1B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Disturbance is an Outstanding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41CA-271C-48B4-816C-DBF29099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D143EE-1A61-F362-D6A6-65EFEC43B2CE}"/>
              </a:ext>
            </a:extLst>
          </p:cNvPr>
          <p:cNvSpPr txBox="1">
            <a:spLocks/>
          </p:cNvSpPr>
          <p:nvPr/>
        </p:nvSpPr>
        <p:spPr>
          <a:xfrm>
            <a:off x="1" y="1286934"/>
            <a:ext cx="9143999" cy="4481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Increasing DRAM chip density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exacerbates DRAM read disturbance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7030A0"/>
                </a:solidFill>
              </a:rPr>
              <a:t>Attackers </a:t>
            </a:r>
            <a:r>
              <a:rPr lang="en-US" sz="4000" dirty="0">
                <a:solidFill>
                  <a:srgbClr val="7030A0"/>
                </a:solidFill>
              </a:rPr>
              <a:t>can keep </a:t>
            </a:r>
            <a:r>
              <a:rPr lang="en-US" sz="4000" b="1" dirty="0">
                <a:solidFill>
                  <a:srgbClr val="7030A0"/>
                </a:solidFill>
              </a:rPr>
              <a:t>low profile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7030A0"/>
                </a:solidFill>
              </a:rPr>
              <a:t>(using &lt;0.16% of the row activation budget)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7030A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Benign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applications become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not-so-benign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300" b="1" dirty="0">
              <a:solidFill>
                <a:srgbClr val="C0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C00000"/>
                </a:solidFill>
              </a:rPr>
              <a:t>Efficient and scalable </a:t>
            </a:r>
            <a:r>
              <a:rPr lang="en-US" sz="4000" dirty="0">
                <a:solidFill>
                  <a:srgbClr val="C00000"/>
                </a:solidFill>
              </a:rPr>
              <a:t>solutions are needed</a:t>
            </a:r>
          </a:p>
        </p:txBody>
      </p:sp>
    </p:spTree>
    <p:extLst>
      <p:ext uri="{BB962C8B-B14F-4D97-AF65-F5344CB8AC3E}">
        <p14:creationId xmlns:p14="http://schemas.microsoft.com/office/powerpoint/2010/main" val="864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Predictability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52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2D63-B02A-5B63-B22C-80A5B9F1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720-FAF4-BD4A-D730-5A31761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88C6-68C0-0FAA-269D-3B71125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587A-FA14-DE14-225A-5B320B5F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5"/>
          <a:stretch/>
        </p:blipFill>
        <p:spPr>
          <a:xfrm>
            <a:off x="2104451" y="1409338"/>
            <a:ext cx="4935098" cy="339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80FD-C765-0009-7D25-0A73B267A5A8}"/>
              </a:ext>
            </a:extLst>
          </p:cNvPr>
          <p:cNvSpPr txBox="1"/>
          <p:nvPr/>
        </p:nvSpPr>
        <p:spPr>
          <a:xfrm>
            <a:off x="2854961" y="4750868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0A2DB-1EB7-B00E-6AE1-4CB26EB788EC}"/>
              </a:ext>
            </a:extLst>
          </p:cNvPr>
          <p:cNvSpPr txBox="1"/>
          <p:nvPr/>
        </p:nvSpPr>
        <p:spPr>
          <a:xfrm rot="16200000">
            <a:off x="324998" y="2450955"/>
            <a:ext cx="282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Cumulative Distribution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of Spatial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BE50E-2C8D-586A-6AFF-08B8D81AB895}"/>
              </a:ext>
            </a:extLst>
          </p:cNvPr>
          <p:cNvGrpSpPr/>
          <p:nvPr/>
        </p:nvGrpSpPr>
        <p:grpSpPr>
          <a:xfrm>
            <a:off x="4051851" y="1023000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437E1-D4C1-7D10-45EB-F8908A0A85CB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ABDE5D98-647D-65A2-4231-CBDD348B418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8B7C-5D0F-627F-BD11-2BD27B774B67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6FC2169-F5AA-28F3-9D17-45FADAF7A124}"/>
              </a:ext>
            </a:extLst>
          </p:cNvPr>
          <p:cNvSpPr/>
          <p:nvPr/>
        </p:nvSpPr>
        <p:spPr>
          <a:xfrm>
            <a:off x="0" y="5250921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F014B-AA8A-D14E-5379-FAACFF200AE9}"/>
              </a:ext>
            </a:extLst>
          </p:cNvPr>
          <p:cNvGrpSpPr/>
          <p:nvPr/>
        </p:nvGrpSpPr>
        <p:grpSpPr>
          <a:xfrm>
            <a:off x="5765800" y="1836469"/>
            <a:ext cx="3492839" cy="1635213"/>
            <a:chOff x="-3127814" y="1316100"/>
            <a:chExt cx="8991664" cy="1635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92FC-7732-44A8-1B78-B0307F7492AA}"/>
                </a:ext>
              </a:extLst>
            </p:cNvPr>
            <p:cNvSpPr txBox="1"/>
            <p:nvPr/>
          </p:nvSpPr>
          <p:spPr>
            <a:xfrm>
              <a:off x="171927" y="1316100"/>
              <a:ext cx="56919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More than 50% of the features have F1 scores larger than 0.1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FB6257B-E180-2E1E-0B74-6AA51C08E7DA}"/>
                </a:ext>
              </a:extLst>
            </p:cNvPr>
            <p:cNvCxnSpPr>
              <a:cxnSpLocks/>
              <a:stCxn id="22" idx="0"/>
              <a:endCxn id="12" idx="1"/>
            </p:cNvCxnSpPr>
            <p:nvPr/>
          </p:nvCxnSpPr>
          <p:spPr>
            <a:xfrm rot="5400000" flipH="1" flipV="1">
              <a:off x="-1995468" y="783919"/>
              <a:ext cx="1035048" cy="329974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32163D7-D7C8-84DF-5E18-798B01D433B5}"/>
              </a:ext>
            </a:extLst>
          </p:cNvPr>
          <p:cNvSpPr>
            <a:spLocks noChangeAspect="1"/>
          </p:cNvSpPr>
          <p:nvPr/>
        </p:nvSpPr>
        <p:spPr>
          <a:xfrm>
            <a:off x="5400040" y="347168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534-0EED-A6D4-616D-284759C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0748-C5E5-1D3D-9B52-C6F797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97BF4-2C99-01B5-85A6-4137B614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2" y="1851515"/>
            <a:ext cx="7908960" cy="173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2BD6C-55CC-4D52-F123-4FB2BAFED051}"/>
              </a:ext>
            </a:extLst>
          </p:cNvPr>
          <p:cNvSpPr txBox="1"/>
          <p:nvPr/>
        </p:nvSpPr>
        <p:spPr>
          <a:xfrm>
            <a:off x="1280160" y="349548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D134-E54C-8BA6-88E3-B3288DD74AC0}"/>
              </a:ext>
            </a:extLst>
          </p:cNvPr>
          <p:cNvSpPr txBox="1"/>
          <p:nvPr/>
        </p:nvSpPr>
        <p:spPr>
          <a:xfrm>
            <a:off x="4072045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C1A1-BECB-CDB8-6609-D8367327462D}"/>
              </a:ext>
            </a:extLst>
          </p:cNvPr>
          <p:cNvSpPr txBox="1"/>
          <p:nvPr/>
        </p:nvSpPr>
        <p:spPr>
          <a:xfrm>
            <a:off x="6768137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1B37-295F-B659-8C65-6CBE6310C740}"/>
              </a:ext>
            </a:extLst>
          </p:cNvPr>
          <p:cNvSpPr txBox="1"/>
          <p:nvPr/>
        </p:nvSpPr>
        <p:spPr>
          <a:xfrm rot="16200000">
            <a:off x="-524091" y="2133125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Cumulative Distribution of Spatial Features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130501-57BA-D393-AAD7-3CE1E1B48162}"/>
              </a:ext>
            </a:extLst>
          </p:cNvPr>
          <p:cNvGrpSpPr/>
          <p:nvPr/>
        </p:nvGrpSpPr>
        <p:grpSpPr>
          <a:xfrm>
            <a:off x="2241403" y="2786327"/>
            <a:ext cx="6204823" cy="1520225"/>
            <a:chOff x="2241403" y="2786327"/>
            <a:chExt cx="6204823" cy="1520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2DF699-C299-A355-A49E-CB121E12321E}"/>
                </a:ext>
              </a:extLst>
            </p:cNvPr>
            <p:cNvSpPr/>
            <p:nvPr/>
          </p:nvSpPr>
          <p:spPr>
            <a:xfrm>
              <a:off x="7958546" y="2786327"/>
              <a:ext cx="487680" cy="49638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8BC666-1CFB-7BA7-9B67-6B990D1C32DA}"/>
                </a:ext>
              </a:extLst>
            </p:cNvPr>
            <p:cNvSpPr txBox="1"/>
            <p:nvPr/>
          </p:nvSpPr>
          <p:spPr>
            <a:xfrm>
              <a:off x="2241403" y="3937220"/>
              <a:ext cx="597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 few spatial features from Mfr. S can exhibit F1 score &gt;0.7 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825617A-A07B-1110-036F-29C8398254B1}"/>
                </a:ext>
              </a:extLst>
            </p:cNvPr>
            <p:cNvCxnSpPr>
              <a:cxnSpLocks/>
              <a:stCxn id="11" idx="3"/>
              <a:endCxn id="10" idx="4"/>
            </p:cNvCxnSpPr>
            <p:nvPr/>
          </p:nvCxnSpPr>
          <p:spPr>
            <a:xfrm flipH="1" flipV="1">
              <a:off x="8202386" y="3282716"/>
              <a:ext cx="9498" cy="839170"/>
            </a:xfrm>
            <a:prstGeom prst="bentConnector4">
              <a:avLst>
                <a:gd name="adj1" fmla="val -2406822"/>
                <a:gd name="adj2" fmla="val 6100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A093C-7C2B-13B1-F68D-CAC9A386D9F8}"/>
              </a:ext>
            </a:extLst>
          </p:cNvPr>
          <p:cNvGrpSpPr/>
          <p:nvPr/>
        </p:nvGrpSpPr>
        <p:grpSpPr>
          <a:xfrm>
            <a:off x="3291840" y="1409338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1B178-9223-3827-C5FD-246C6ABE30A5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7093399-480F-C07C-E5EF-32CB2B4AEF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30BEE1E-3F58-FF0D-1570-5E9C9CEA89A6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6287583" y="1594004"/>
            <a:ext cx="1577834" cy="3731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86C70-C9D0-A5AE-7DA1-FA4B3FE15470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B04C-785A-4736-3D35-F42DBAF725DC}"/>
              </a:ext>
            </a:extLst>
          </p:cNvPr>
          <p:cNvCxnSpPr/>
          <p:nvPr/>
        </p:nvCxnSpPr>
        <p:spPr>
          <a:xfrm>
            <a:off x="5242561" y="1722754"/>
            <a:ext cx="0" cy="2575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299340-C563-9339-87A4-B9BE6CF6903A}"/>
              </a:ext>
            </a:extLst>
          </p:cNvPr>
          <p:cNvSpPr/>
          <p:nvPr/>
        </p:nvSpPr>
        <p:spPr>
          <a:xfrm>
            <a:off x="0" y="4911370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81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Implementation Details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175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52C6-B5E0-BBE2-9117-3832AC5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F4C7-187D-C4BD-784C-1BA4FCD4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br>
              <a:rPr lang="en-US" sz="2400" dirty="0"/>
            </a:br>
            <a:r>
              <a:rPr lang="en-US" sz="2400" dirty="0"/>
              <a:t>Integration Examples with Existing Defenses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750B5-BF83-5E96-C691-EDCF58D048C8}"/>
              </a:ext>
            </a:extLst>
          </p:cNvPr>
          <p:cNvSpPr/>
          <p:nvPr/>
        </p:nvSpPr>
        <p:spPr>
          <a:xfrm>
            <a:off x="-3" y="1384300"/>
            <a:ext cx="2921003" cy="317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6805E-3682-D2CF-8C65-51CE8E036AA5}"/>
              </a:ext>
            </a:extLst>
          </p:cNvPr>
          <p:cNvSpPr/>
          <p:nvPr/>
        </p:nvSpPr>
        <p:spPr>
          <a:xfrm>
            <a:off x="-4" y="2578302"/>
            <a:ext cx="4216404" cy="317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AF252-290C-B189-427B-BA7E730EE45F}"/>
              </a:ext>
            </a:extLst>
          </p:cNvPr>
          <p:cNvSpPr/>
          <p:nvPr/>
        </p:nvSpPr>
        <p:spPr>
          <a:xfrm>
            <a:off x="-4" y="3804013"/>
            <a:ext cx="4216404" cy="317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FF502-AF24-B001-FE55-74C1AA1B51D7}"/>
              </a:ext>
            </a:extLst>
          </p:cNvPr>
          <p:cNvSpPr/>
          <p:nvPr/>
        </p:nvSpPr>
        <p:spPr>
          <a:xfrm>
            <a:off x="-4" y="4985523"/>
            <a:ext cx="3365504" cy="317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E8C83-3B8A-5F92-CC37-40563614601F}"/>
              </a:ext>
            </a:extLst>
          </p:cNvPr>
          <p:cNvGrpSpPr/>
          <p:nvPr/>
        </p:nvGrpSpPr>
        <p:grpSpPr>
          <a:xfrm>
            <a:off x="5191764" y="1701424"/>
            <a:ext cx="2023107" cy="4160770"/>
            <a:chOff x="3495044" y="-67112"/>
            <a:chExt cx="2023107" cy="4160770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F35FA44-96F7-9FD3-D1F4-4D91EFF79B9D}"/>
                </a:ext>
              </a:extLst>
            </p:cNvPr>
            <p:cNvCxnSpPr>
              <a:cxnSpLocks/>
              <a:stCxn id="8" idx="2"/>
              <a:endCxn id="50" idx="3"/>
            </p:cNvCxnSpPr>
            <p:nvPr/>
          </p:nvCxnSpPr>
          <p:spPr>
            <a:xfrm rot="5400000">
              <a:off x="2587119" y="1054172"/>
              <a:ext cx="4052315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B49588-8334-DEB4-1A0D-560DBB726725}"/>
                </a:ext>
              </a:extLst>
            </p:cNvPr>
            <p:cNvSpPr/>
            <p:nvPr/>
          </p:nvSpPr>
          <p:spPr>
            <a:xfrm>
              <a:off x="3495044" y="3876749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03B7E-D0C3-6729-03CE-E28B235AA08A}"/>
              </a:ext>
            </a:extLst>
          </p:cNvPr>
          <p:cNvSpPr/>
          <p:nvPr/>
        </p:nvSpPr>
        <p:spPr>
          <a:xfrm>
            <a:off x="3924300" y="5001979"/>
            <a:ext cx="3848100" cy="317124"/>
          </a:xfrm>
          <a:prstGeom prst="rect">
            <a:avLst/>
          </a:prstGeom>
          <a:solidFill>
            <a:srgbClr val="E8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8B7D1A-C9D0-0C2B-F12F-F198F749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C4930-4A66-0147-E9A6-672BBA953CFC}"/>
              </a:ext>
            </a:extLst>
          </p:cNvPr>
          <p:cNvGrpSpPr/>
          <p:nvPr/>
        </p:nvGrpSpPr>
        <p:grpSpPr>
          <a:xfrm>
            <a:off x="5049521" y="1055094"/>
            <a:ext cx="3975097" cy="1146204"/>
            <a:chOff x="3045463" y="1105039"/>
            <a:chExt cx="3975097" cy="1146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12A79-7EE9-1734-2044-C6F584A06F48}"/>
                </a:ext>
              </a:extLst>
            </p:cNvPr>
            <p:cNvSpPr txBox="1"/>
            <p:nvPr/>
          </p:nvSpPr>
          <p:spPr>
            <a:xfrm>
              <a:off x="3401063" y="1105039"/>
              <a:ext cx="36194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tunes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threshold 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based 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on the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row’s vulnerability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91F69DF-4D99-1341-F8C4-6D51B4F11D7A}"/>
                </a:ext>
              </a:extLst>
            </p:cNvPr>
            <p:cNvCxnSpPr>
              <a:cxnSpLocks/>
              <a:stCxn id="8" idx="2"/>
              <a:endCxn id="12" idx="3"/>
            </p:cNvCxnSpPr>
            <p:nvPr/>
          </p:nvCxnSpPr>
          <p:spPr>
            <a:xfrm rot="5400000">
              <a:off x="4072466" y="1049486"/>
              <a:ext cx="436463" cy="184023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39606-DC82-6EB4-8CF9-AFE69AF84786}"/>
                </a:ext>
              </a:extLst>
            </p:cNvPr>
            <p:cNvSpPr/>
            <p:nvPr/>
          </p:nvSpPr>
          <p:spPr>
            <a:xfrm>
              <a:off x="3045463" y="2124423"/>
              <a:ext cx="325118" cy="126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35C85-D3F5-7AC6-B991-85A4122A0DB0}"/>
              </a:ext>
            </a:extLst>
          </p:cNvPr>
          <p:cNvGrpSpPr/>
          <p:nvPr/>
        </p:nvGrpSpPr>
        <p:grpSpPr>
          <a:xfrm>
            <a:off x="5273043" y="1701425"/>
            <a:ext cx="1941828" cy="1735961"/>
            <a:chOff x="3881123" y="237689"/>
            <a:chExt cx="1941828" cy="1735961"/>
          </a:xfrm>
        </p:grpSpPr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7B86F44A-99C3-03BC-D59B-189C57E2E5D2}"/>
                </a:ext>
              </a:extLst>
            </p:cNvPr>
            <p:cNvCxnSpPr>
              <a:cxnSpLocks/>
              <a:stCxn id="8" idx="2"/>
              <a:endCxn id="25" idx="3"/>
            </p:cNvCxnSpPr>
            <p:nvPr/>
          </p:nvCxnSpPr>
          <p:spPr>
            <a:xfrm rot="5400000">
              <a:off x="4104323" y="146568"/>
              <a:ext cx="1627507" cy="180974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68516C-6BA7-969B-B512-D9EA4C572CA0}"/>
                </a:ext>
              </a:extLst>
            </p:cNvPr>
            <p:cNvSpPr/>
            <p:nvPr/>
          </p:nvSpPr>
          <p:spPr>
            <a:xfrm>
              <a:off x="3881123" y="1756741"/>
              <a:ext cx="13207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0278AD-66B8-F237-D952-9C2027C6F4DC}"/>
              </a:ext>
            </a:extLst>
          </p:cNvPr>
          <p:cNvGrpSpPr/>
          <p:nvPr/>
        </p:nvGrpSpPr>
        <p:grpSpPr>
          <a:xfrm>
            <a:off x="5191764" y="1701424"/>
            <a:ext cx="2023107" cy="2924682"/>
            <a:chOff x="3647444" y="85288"/>
            <a:chExt cx="2023107" cy="2924682"/>
          </a:xfrm>
        </p:grpSpPr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4B2A4C21-F4F8-BDDE-353E-E1BF36185ABE}"/>
                </a:ext>
              </a:extLst>
            </p:cNvPr>
            <p:cNvCxnSpPr>
              <a:cxnSpLocks/>
              <a:stCxn id="8" idx="2"/>
              <a:endCxn id="38" idx="3"/>
            </p:cNvCxnSpPr>
            <p:nvPr/>
          </p:nvCxnSpPr>
          <p:spPr>
            <a:xfrm rot="5400000">
              <a:off x="3357563" y="588528"/>
              <a:ext cx="2816227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1B1B79-3675-33B8-3D48-15F23A4158A6}"/>
                </a:ext>
              </a:extLst>
            </p:cNvPr>
            <p:cNvSpPr/>
            <p:nvPr/>
          </p:nvSpPr>
          <p:spPr>
            <a:xfrm>
              <a:off x="3647444" y="2793061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2CDF3-03B7-9BBC-9BDE-0D26078CC064}"/>
              </a:ext>
            </a:extLst>
          </p:cNvPr>
          <p:cNvSpPr/>
          <p:nvPr/>
        </p:nvSpPr>
        <p:spPr>
          <a:xfrm>
            <a:off x="6929120" y="2313939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16A935-CA35-4777-B574-1633DFD16E13}"/>
              </a:ext>
            </a:extLst>
          </p:cNvPr>
          <p:cNvSpPr/>
          <p:nvPr/>
        </p:nvSpPr>
        <p:spPr>
          <a:xfrm>
            <a:off x="6604000" y="3529266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82CCAB-5D81-5E01-76DD-C23360ECF51A}"/>
              </a:ext>
            </a:extLst>
          </p:cNvPr>
          <p:cNvSpPr/>
          <p:nvPr/>
        </p:nvSpPr>
        <p:spPr>
          <a:xfrm>
            <a:off x="6327141" y="4722283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B1C-480E-E45C-C8B3-7578CF98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Integrate </a:t>
            </a:r>
            <a:r>
              <a:rPr lang="en-US" sz="2000" dirty="0" err="1"/>
              <a:t>Svärd</a:t>
            </a:r>
            <a:r>
              <a:rPr lang="en-US" sz="2000" dirty="0"/>
              <a:t> with five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1) PARA [Kim+, ISCA’14]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Generates </a:t>
            </a:r>
            <a:r>
              <a:rPr lang="en-US" sz="1800" b="1" dirty="0"/>
              <a:t>a random number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random number with </a:t>
            </a:r>
            <a:r>
              <a:rPr lang="en-US" sz="1800" b="1" dirty="0"/>
              <a:t>a</a:t>
            </a:r>
            <a:r>
              <a:rPr lang="en-US" sz="1800" dirty="0"/>
              <a:t> </a:t>
            </a:r>
            <a:r>
              <a:rPr lang="en-US" sz="1800" b="1" dirty="0"/>
              <a:t>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 </a:t>
            </a:r>
            <a:r>
              <a:rPr lang="en-US" sz="1800" dirty="0"/>
              <a:t>if the random number exceeds</a:t>
            </a:r>
            <a:r>
              <a:rPr lang="en-US" sz="1800" b="1" dirty="0"/>
              <a:t> 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2) BlockHammer [</a:t>
            </a:r>
            <a:r>
              <a:rPr lang="en-US" sz="2000" dirty="0" err="1"/>
              <a:t>Yaglikci</a:t>
            </a:r>
            <a:r>
              <a:rPr lang="en-US" sz="2000" dirty="0"/>
              <a:t>+, HPCA’21]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Throttles accesses </a:t>
            </a:r>
            <a:r>
              <a:rPr lang="en-US" sz="1800" dirty="0"/>
              <a:t>to the aggressor row if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3) Hydra [Qureshi+, ISCA’22]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4) AQUA [Saxena+, MICRO’22]  and  5) RRS [</a:t>
            </a:r>
            <a:r>
              <a:rPr lang="en-US" sz="2000" dirty="0" err="1"/>
              <a:t>Saileshwar</a:t>
            </a:r>
            <a:r>
              <a:rPr lang="en-US" sz="2000" dirty="0"/>
              <a:t>+, ASPLOS’22]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Relocates the aggressor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</p:txBody>
      </p:sp>
    </p:spTree>
    <p:extLst>
      <p:ext uri="{BB962C8B-B14F-4D97-AF65-F5344CB8AC3E}">
        <p14:creationId xmlns:p14="http://schemas.microsoft.com/office/powerpoint/2010/main" val="3334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3" grpId="0" animBg="1"/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BD6B-B16C-051D-4B99-D7DDBA01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3212-00B0-9246-B3CA-B128481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D1F7939-A770-C75B-619C-777E70FF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Two example memory controller-based implementations: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B8AD33-43FB-120E-14ED-563F25B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125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952630-FBF3-7B6E-76F5-8A232742C9E2}"/>
              </a:ext>
            </a:extLst>
          </p:cNvPr>
          <p:cNvGrpSpPr/>
          <p:nvPr/>
        </p:nvGrpSpPr>
        <p:grpSpPr>
          <a:xfrm>
            <a:off x="309698" y="3416718"/>
            <a:ext cx="8072303" cy="2085954"/>
            <a:chOff x="478309" y="4216169"/>
            <a:chExt cx="8072303" cy="20859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A8AEE3-F944-2CF9-E831-C98D5A848B36}"/>
                </a:ext>
              </a:extLst>
            </p:cNvPr>
            <p:cNvSpPr/>
            <p:nvPr/>
          </p:nvSpPr>
          <p:spPr>
            <a:xfrm>
              <a:off x="1522667" y="4240058"/>
              <a:ext cx="5346441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8F8E79-1987-1F2B-80EC-5AF6B5DB628C}"/>
                </a:ext>
              </a:extLst>
            </p:cNvPr>
            <p:cNvSpPr/>
            <p:nvPr/>
          </p:nvSpPr>
          <p:spPr>
            <a:xfrm>
              <a:off x="1751268" y="4323292"/>
              <a:ext cx="974794" cy="14096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8C5F6-4FCD-273D-6BAB-47023E6BFEB1}"/>
                </a:ext>
              </a:extLst>
            </p:cNvPr>
            <p:cNvSpPr/>
            <p:nvPr/>
          </p:nvSpPr>
          <p:spPr>
            <a:xfrm>
              <a:off x="7763292" y="4240058"/>
              <a:ext cx="787320" cy="20620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3B6A0-39DD-3DB6-C7D5-867738A8EA52}"/>
                </a:ext>
              </a:extLst>
            </p:cNvPr>
            <p:cNvCxnSpPr/>
            <p:nvPr/>
          </p:nvCxnSpPr>
          <p:spPr>
            <a:xfrm>
              <a:off x="2726062" y="4658761"/>
              <a:ext cx="50372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4630B2-38DF-837C-A0B6-C1F992D288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6181436"/>
              <a:ext cx="654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B23F4-F97B-62C6-B90C-BE008CC90A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55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5DF34-A683-6933-AA44-3B484FCA0883}"/>
                </a:ext>
              </a:extLst>
            </p:cNvPr>
            <p:cNvSpPr txBox="1"/>
            <p:nvPr/>
          </p:nvSpPr>
          <p:spPr>
            <a:xfrm>
              <a:off x="7222759" y="587365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600777-EE53-B72F-6D0D-38B0FC305BE4}"/>
                </a:ext>
              </a:extLst>
            </p:cNvPr>
            <p:cNvSpPr txBox="1"/>
            <p:nvPr/>
          </p:nvSpPr>
          <p:spPr>
            <a:xfrm>
              <a:off x="478309" y="437878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Memory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E42BD-9A34-DDFF-E207-6C823BB214C3}"/>
                </a:ext>
              </a:extLst>
            </p:cNvPr>
            <p:cNvSpPr txBox="1"/>
            <p:nvPr/>
          </p:nvSpPr>
          <p:spPr>
            <a:xfrm>
              <a:off x="2726062" y="4389129"/>
              <a:ext cx="2686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 Commands, Address,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B39B3-FC6B-840C-194A-14CC0B867176}"/>
                </a:ext>
              </a:extLst>
            </p:cNvPr>
            <p:cNvSpPr txBox="1"/>
            <p:nvPr/>
          </p:nvSpPr>
          <p:spPr>
            <a:xfrm>
              <a:off x="5143499" y="4216169"/>
              <a:ext cx="1764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Memory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30C17-C837-04DB-CD26-FA8142C59D98}"/>
                </a:ext>
              </a:extLst>
            </p:cNvPr>
            <p:cNvSpPr txBox="1"/>
            <p:nvPr/>
          </p:nvSpPr>
          <p:spPr>
            <a:xfrm>
              <a:off x="1776763" y="4658761"/>
              <a:ext cx="949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Memory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Scheduler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5758B7-0841-9501-AEAA-7AADCB4CB56A}"/>
                </a:ext>
              </a:extLst>
            </p:cNvPr>
            <p:cNvSpPr txBox="1"/>
            <p:nvPr/>
          </p:nvSpPr>
          <p:spPr>
            <a:xfrm>
              <a:off x="7763292" y="4957986"/>
              <a:ext cx="787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DRAM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Chip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5E43BBC0-3D9A-6CC3-5711-36B6701D43B3}"/>
              </a:ext>
            </a:extLst>
          </p:cNvPr>
          <p:cNvGrpSpPr/>
          <p:nvPr/>
        </p:nvGrpSpPr>
        <p:grpSpPr>
          <a:xfrm>
            <a:off x="2070054" y="3875810"/>
            <a:ext cx="2112030" cy="1558450"/>
            <a:chOff x="2077843" y="3828049"/>
            <a:chExt cx="2112030" cy="15584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1E773-56FD-B7C4-53DA-0297401B5A54}"/>
                </a:ext>
              </a:extLst>
            </p:cNvPr>
            <p:cNvGrpSpPr/>
            <p:nvPr/>
          </p:nvGrpSpPr>
          <p:grpSpPr>
            <a:xfrm>
              <a:off x="2900066" y="4158479"/>
              <a:ext cx="1289807" cy="738664"/>
              <a:chOff x="2909175" y="2283411"/>
              <a:chExt cx="1289807" cy="73866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B6AA86-8121-38AB-C33E-C261871AC3F2}"/>
                  </a:ext>
                </a:extLst>
              </p:cNvPr>
              <p:cNvSpPr/>
              <p:nvPr/>
            </p:nvSpPr>
            <p:spPr>
              <a:xfrm>
                <a:off x="2909175" y="228341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11AD3-4131-D3CD-80FB-87546AF59F58}"/>
                  </a:ext>
                </a:extLst>
              </p:cNvPr>
              <p:cNvSpPr txBox="1"/>
              <p:nvPr/>
            </p:nvSpPr>
            <p:spPr>
              <a:xfrm>
                <a:off x="2919335" y="228341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7B07-2079-2237-A4DF-47D7BF68189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535392" y="3828049"/>
              <a:ext cx="4497" cy="330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4BC967A-12CE-9F1E-02AD-7D74F7B7FA6F}"/>
                </a:ext>
              </a:extLst>
            </p:cNvPr>
            <p:cNvCxnSpPr>
              <a:cxnSpLocks/>
              <a:stCxn id="19" idx="2"/>
              <a:endCxn id="11" idx="2"/>
            </p:cNvCxnSpPr>
            <p:nvPr/>
          </p:nvCxnSpPr>
          <p:spPr>
            <a:xfrm rot="5400000" flipH="1">
              <a:off x="2808216" y="4155309"/>
              <a:ext cx="11462" cy="1472207"/>
            </a:xfrm>
            <a:prstGeom prst="bentConnector3">
              <a:avLst>
                <a:gd name="adj1" fmla="val -19944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9275F-3BE5-0087-9AEF-EB5110416B13}"/>
                </a:ext>
              </a:extLst>
            </p:cNvPr>
            <p:cNvSpPr txBox="1"/>
            <p:nvPr/>
          </p:nvSpPr>
          <p:spPr>
            <a:xfrm>
              <a:off x="2184222" y="5078722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04A3D587-C8E1-8D40-9C84-0BF1B69A915D}"/>
              </a:ext>
            </a:extLst>
          </p:cNvPr>
          <p:cNvSpPr txBox="1"/>
          <p:nvPr/>
        </p:nvSpPr>
        <p:spPr>
          <a:xfrm>
            <a:off x="4147697" y="437316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latin typeface="Cambria" panose="02040503050406030204" pitchFamily="18" charset="0"/>
              </a:rPr>
              <a:t>first</a:t>
            </a:r>
            <a:endParaRPr lang="en-US" sz="1400" baseline="-25000" dirty="0">
              <a:latin typeface="Cambria" panose="02040503050406030204" pitchFamily="18" charset="0"/>
            </a:endParaRPr>
          </a:p>
        </p:txBody>
      </p:sp>
      <p:grpSp>
        <p:nvGrpSpPr>
          <p:cNvPr id="69" name="Svard1">
            <a:extLst>
              <a:ext uri="{FF2B5EF4-FFF2-40B4-BE49-F238E27FC236}">
                <a16:creationId xmlns:a16="http://schemas.microsoft.com/office/drawing/2014/main" id="{348C42CF-DD43-2642-6144-10CAEC35E189}"/>
              </a:ext>
            </a:extLst>
          </p:cNvPr>
          <p:cNvGrpSpPr/>
          <p:nvPr/>
        </p:nvGrpSpPr>
        <p:grpSpPr>
          <a:xfrm>
            <a:off x="4160647" y="3857744"/>
            <a:ext cx="2388683" cy="938740"/>
            <a:chOff x="4285714" y="1944273"/>
            <a:chExt cx="2388683" cy="9387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97FD9-503C-1FF5-0F4C-346B78A01F6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285714" y="2465142"/>
              <a:ext cx="7327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E64906-F65D-2FB2-6676-DFDE9769E283}"/>
                </a:ext>
              </a:extLst>
            </p:cNvPr>
            <p:cNvSpPr/>
            <p:nvPr/>
          </p:nvSpPr>
          <p:spPr>
            <a:xfrm>
              <a:off x="5018456" y="2057163"/>
              <a:ext cx="789788" cy="82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Table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35D9170D-20AE-740C-2E71-164747997A6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5713328" y="2039190"/>
              <a:ext cx="525815" cy="33598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A703E-91AD-E567-28AE-B9A581A39AFD}"/>
                </a:ext>
              </a:extLst>
            </p:cNvPr>
            <p:cNvSpPr txBox="1"/>
            <p:nvPr/>
          </p:nvSpPr>
          <p:spPr>
            <a:xfrm>
              <a:off x="6106421" y="1997602"/>
              <a:ext cx="567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</a:t>
              </a:r>
            </a:p>
            <a:p>
              <a:r>
                <a:rPr lang="en-US" sz="14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Addr</a:t>
              </a:r>
              <a:endParaRPr lang="en-US" sz="1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8" name="Svard2">
            <a:extLst>
              <a:ext uri="{FF2B5EF4-FFF2-40B4-BE49-F238E27FC236}">
                <a16:creationId xmlns:a16="http://schemas.microsoft.com/office/drawing/2014/main" id="{15F37DEA-895C-957F-8AE7-455CA39D86CA}"/>
              </a:ext>
            </a:extLst>
          </p:cNvPr>
          <p:cNvGrpSpPr/>
          <p:nvPr/>
        </p:nvGrpSpPr>
        <p:grpSpPr>
          <a:xfrm>
            <a:off x="4176567" y="4706860"/>
            <a:ext cx="1272721" cy="728455"/>
            <a:chOff x="4301634" y="2793389"/>
            <a:chExt cx="1272721" cy="7284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B58C5DB3-65B0-BE44-9599-A71FF739F7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3586" y="2931437"/>
              <a:ext cx="688916" cy="412819"/>
            </a:xfrm>
            <a:prstGeom prst="bentConnector3">
              <a:avLst>
                <a:gd name="adj1" fmla="val 10011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F9860-0C1C-86BC-066F-9D9B3A94D237}"/>
                </a:ext>
              </a:extLst>
            </p:cNvPr>
            <p:cNvSpPr txBox="1"/>
            <p:nvPr/>
          </p:nvSpPr>
          <p:spPr>
            <a:xfrm>
              <a:off x="4669940" y="2998624"/>
              <a:ext cx="904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Metadata</a:t>
              </a:r>
            </a:p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Bits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A8CF8-B1F5-2232-4682-3D1FE39BC17A}"/>
              </a:ext>
            </a:extLst>
          </p:cNvPr>
          <p:cNvGrpSpPr/>
          <p:nvPr/>
        </p:nvGrpSpPr>
        <p:grpSpPr>
          <a:xfrm>
            <a:off x="4997082" y="4598765"/>
            <a:ext cx="3051161" cy="1500612"/>
            <a:chOff x="4997082" y="3328765"/>
            <a:chExt cx="3051161" cy="15006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0A9B0-C12E-BE0B-C8F9-D47A68A06F46}"/>
                </a:ext>
              </a:extLst>
            </p:cNvPr>
            <p:cNvSpPr txBox="1"/>
            <p:nvPr/>
          </p:nvSpPr>
          <p:spPr>
            <a:xfrm>
              <a:off x="5903104" y="4244602"/>
              <a:ext cx="2145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Two potential ways of </a:t>
              </a:r>
              <a:b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</a:b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handling metadata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1623E25-46F2-BBF2-53AE-6AB00FAA0EDE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6016153" y="3285080"/>
              <a:ext cx="915837" cy="1003207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32C7404-66FF-4150-57B3-E8F92CCF0A7E}"/>
                </a:ext>
              </a:extLst>
            </p:cNvPr>
            <p:cNvCxnSpPr>
              <a:cxnSpLocks/>
              <a:stCxn id="15" idx="1"/>
              <a:endCxn id="6" idx="2"/>
            </p:cNvCxnSpPr>
            <p:nvPr/>
          </p:nvCxnSpPr>
          <p:spPr>
            <a:xfrm rot="10800000">
              <a:off x="4997082" y="4165316"/>
              <a:ext cx="906023" cy="371675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9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E04-FF6E-D081-707E-A2BDF6FD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3CA-720A-56D5-78E1-045F9F82266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2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2B4478-5004-25F4-6428-355D652D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An example DRAM chip-based implementation: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few (e.g., four) bits per DRAM row (e.g., 8Kb)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6FFE38-7FA2-8526-5FB5-3D64D28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126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E2499-3621-B565-77F2-6BB756C6AE46}"/>
              </a:ext>
            </a:extLst>
          </p:cNvPr>
          <p:cNvGrpSpPr/>
          <p:nvPr/>
        </p:nvGrpSpPr>
        <p:grpSpPr>
          <a:xfrm>
            <a:off x="793127" y="3693880"/>
            <a:ext cx="7557745" cy="2348223"/>
            <a:chOff x="253868" y="3995607"/>
            <a:chExt cx="7557745" cy="2348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047D3-ACBD-1250-4608-ADF8EEAE8A7C}"/>
                </a:ext>
              </a:extLst>
            </p:cNvPr>
            <p:cNvSpPr/>
            <p:nvPr/>
          </p:nvSpPr>
          <p:spPr>
            <a:xfrm>
              <a:off x="1522667" y="4240058"/>
              <a:ext cx="6288946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6F985F-C7FA-4403-D9FB-6B8696C3D0AA}"/>
                </a:ext>
              </a:extLst>
            </p:cNvPr>
            <p:cNvSpPr/>
            <p:nvPr/>
          </p:nvSpPr>
          <p:spPr>
            <a:xfrm>
              <a:off x="1592510" y="4303384"/>
              <a:ext cx="274416" cy="19354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58150C-94A2-2E1D-8B87-E63B952C0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652" y="4645764"/>
              <a:ext cx="3415073" cy="129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9F451B-005A-9692-EED1-1ADA667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3917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F97FF3-E97C-CC28-2821-308E403C9FF8}"/>
                </a:ext>
              </a:extLst>
            </p:cNvPr>
            <p:cNvSpPr txBox="1"/>
            <p:nvPr/>
          </p:nvSpPr>
          <p:spPr>
            <a:xfrm>
              <a:off x="677083" y="603605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76EE5B-19C9-CFC9-FC72-9132152B0984}"/>
                </a:ext>
              </a:extLst>
            </p:cNvPr>
            <p:cNvSpPr txBox="1"/>
            <p:nvPr/>
          </p:nvSpPr>
          <p:spPr>
            <a:xfrm>
              <a:off x="253868" y="4180141"/>
              <a:ext cx="9444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command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address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BA146-07AF-F25B-1AE8-24520AE9BF7C}"/>
                </a:ext>
              </a:extLst>
            </p:cNvPr>
            <p:cNvSpPr txBox="1"/>
            <p:nvPr/>
          </p:nvSpPr>
          <p:spPr>
            <a:xfrm>
              <a:off x="6698808" y="3995607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DRAM Chip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86B31-0766-22CC-C792-7BD004406B1B}"/>
                </a:ext>
              </a:extLst>
            </p:cNvPr>
            <p:cNvSpPr txBox="1"/>
            <p:nvPr/>
          </p:nvSpPr>
          <p:spPr>
            <a:xfrm rot="16200000">
              <a:off x="745926" y="5117224"/>
              <a:ext cx="1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I/O Periphery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13748764-F519-D188-2466-EDE1261EFF48}"/>
              </a:ext>
            </a:extLst>
          </p:cNvPr>
          <p:cNvGrpSpPr/>
          <p:nvPr/>
        </p:nvGrpSpPr>
        <p:grpSpPr>
          <a:xfrm>
            <a:off x="2800178" y="4344037"/>
            <a:ext cx="1972821" cy="1468785"/>
            <a:chOff x="1769646" y="3803446"/>
            <a:chExt cx="1972821" cy="14687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1D8164-0000-E1AA-416E-5371485BBD27}"/>
                </a:ext>
              </a:extLst>
            </p:cNvPr>
            <p:cNvGrpSpPr/>
            <p:nvPr/>
          </p:nvGrpSpPr>
          <p:grpSpPr>
            <a:xfrm>
              <a:off x="2451273" y="4060949"/>
              <a:ext cx="1291194" cy="743044"/>
              <a:chOff x="2460382" y="2185881"/>
              <a:chExt cx="1291194" cy="74304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B5C7E9-2AE9-2F13-0C36-71DE1C2ABE26}"/>
                  </a:ext>
                </a:extLst>
              </p:cNvPr>
              <p:cNvSpPr/>
              <p:nvPr/>
            </p:nvSpPr>
            <p:spPr>
              <a:xfrm>
                <a:off x="2471930" y="218588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F27DB-27D5-A16F-8A89-606FFA4E3C34}"/>
                  </a:ext>
                </a:extLst>
              </p:cNvPr>
              <p:cNvSpPr txBox="1"/>
              <p:nvPr/>
            </p:nvSpPr>
            <p:spPr>
              <a:xfrm>
                <a:off x="2460382" y="219026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BBB42E-9164-1673-D218-9DD7286DB0D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102644" y="3803446"/>
              <a:ext cx="0" cy="257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25DEF65-4F86-3D2E-72AC-C9A427BA2FAD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>
              <a:off x="2461861" y="4158830"/>
              <a:ext cx="100188" cy="1181379"/>
            </a:xfrm>
            <a:prstGeom prst="bentConnector3">
              <a:avLst>
                <a:gd name="adj1" fmla="val -2281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FBD3-938A-81DB-4423-8B08082BAE1C}"/>
                </a:ext>
              </a:extLst>
            </p:cNvPr>
            <p:cNvSpPr txBox="1"/>
            <p:nvPr/>
          </p:nvSpPr>
          <p:spPr>
            <a:xfrm>
              <a:off x="1769646" y="4964454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9BFC88E7-94D8-E3F2-0661-16A1715378F7}"/>
              </a:ext>
            </a:extLst>
          </p:cNvPr>
          <p:cNvSpPr txBox="1"/>
          <p:nvPr/>
        </p:nvSpPr>
        <p:spPr>
          <a:xfrm>
            <a:off x="4992357" y="539853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1400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3EB36-D6B5-3CE7-384F-0789025B1F2E}"/>
              </a:ext>
            </a:extLst>
          </p:cNvPr>
          <p:cNvSpPr/>
          <p:nvPr/>
        </p:nvSpPr>
        <p:spPr>
          <a:xfrm>
            <a:off x="2506864" y="4698709"/>
            <a:ext cx="889866" cy="54130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75C7E-8A8E-971D-CE77-262CD3B31CEB}"/>
              </a:ext>
            </a:extLst>
          </p:cNvPr>
          <p:cNvSpPr txBox="1"/>
          <p:nvPr/>
        </p:nvSpPr>
        <p:spPr>
          <a:xfrm>
            <a:off x="2467125" y="4685397"/>
            <a:ext cx="96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Refresh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192B47-8C5E-B77F-0A17-8FE18D83AFF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50078" y="4347680"/>
            <a:ext cx="0" cy="3377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1C41587-0E1C-577A-0A62-906185D0E7F9}"/>
              </a:ext>
            </a:extLst>
          </p:cNvPr>
          <p:cNvSpPr/>
          <p:nvPr/>
        </p:nvSpPr>
        <p:spPr>
          <a:xfrm>
            <a:off x="5839985" y="4195483"/>
            <a:ext cx="2403348" cy="1750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029415-18DA-6E92-A3BB-F4DD645EEC98}"/>
              </a:ext>
            </a:extLst>
          </p:cNvPr>
          <p:cNvSpPr txBox="1"/>
          <p:nvPr/>
        </p:nvSpPr>
        <p:spPr>
          <a:xfrm>
            <a:off x="5839984" y="3948513"/>
            <a:ext cx="24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ABF92-D8DF-8295-72C5-96F5BA2EB8D9}"/>
              </a:ext>
            </a:extLst>
          </p:cNvPr>
          <p:cNvSpPr/>
          <p:nvPr/>
        </p:nvSpPr>
        <p:spPr>
          <a:xfrm>
            <a:off x="6078304" y="4278640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C7DA6-2990-7ABA-FDB8-8572E34E2C71}"/>
              </a:ext>
            </a:extLst>
          </p:cNvPr>
          <p:cNvSpPr/>
          <p:nvPr/>
        </p:nvSpPr>
        <p:spPr>
          <a:xfrm>
            <a:off x="5940664" y="4278505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BD0CD0D-750C-60F9-B96C-4C45B726D83C}"/>
              </a:ext>
            </a:extLst>
          </p:cNvPr>
          <p:cNvCxnSpPr>
            <a:cxnSpLocks/>
            <a:stCxn id="76" idx="2"/>
            <a:endCxn id="19" idx="3"/>
          </p:cNvCxnSpPr>
          <p:nvPr/>
        </p:nvCxnSpPr>
        <p:spPr>
          <a:xfrm rot="5400000" flipH="1">
            <a:off x="5120571" y="4616133"/>
            <a:ext cx="529793" cy="1248032"/>
          </a:xfrm>
          <a:prstGeom prst="bentConnector4">
            <a:avLst>
              <a:gd name="adj1" fmla="val -43149"/>
              <a:gd name="adj2" fmla="val 7832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08054-9AF3-8C28-29EF-6C3528339C6C}"/>
              </a:ext>
            </a:extLst>
          </p:cNvPr>
          <p:cNvSpPr/>
          <p:nvPr/>
        </p:nvSpPr>
        <p:spPr>
          <a:xfrm>
            <a:off x="6078304" y="4502397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C32479-8A52-43F8-B3F1-53C52E3BA809}"/>
              </a:ext>
            </a:extLst>
          </p:cNvPr>
          <p:cNvSpPr/>
          <p:nvPr/>
        </p:nvSpPr>
        <p:spPr>
          <a:xfrm>
            <a:off x="5940664" y="4502262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A6C281-EFC1-550F-8F88-889D4E8E195F}"/>
              </a:ext>
            </a:extLst>
          </p:cNvPr>
          <p:cNvSpPr/>
          <p:nvPr/>
        </p:nvSpPr>
        <p:spPr>
          <a:xfrm>
            <a:off x="6078304" y="5314718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DEFB3F-D44B-E385-BD17-6BC05F068E81}"/>
              </a:ext>
            </a:extLst>
          </p:cNvPr>
          <p:cNvSpPr/>
          <p:nvPr/>
        </p:nvSpPr>
        <p:spPr>
          <a:xfrm>
            <a:off x="5940664" y="5314583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1FF8C4-D035-6785-5505-C6F428A53B5B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>
            <a:off x="7117164" y="4692822"/>
            <a:ext cx="0" cy="38432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rapezoid 79">
            <a:extLst>
              <a:ext uri="{FF2B5EF4-FFF2-40B4-BE49-F238E27FC236}">
                <a16:creationId xmlns:a16="http://schemas.microsoft.com/office/drawing/2014/main" id="{762034C0-81F4-59E8-F497-38CEC2C924BA}"/>
              </a:ext>
            </a:extLst>
          </p:cNvPr>
          <p:cNvSpPr/>
          <p:nvPr/>
        </p:nvSpPr>
        <p:spPr>
          <a:xfrm flipV="1">
            <a:off x="6078304" y="5554838"/>
            <a:ext cx="2077719" cy="143544"/>
          </a:xfrm>
          <a:prstGeom prst="trapezoid">
            <a:avLst>
              <a:gd name="adj" fmla="val 195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7D2C8B16-769A-6717-E3BE-24B78607B73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>
            <a:off x="4676122" y="3447172"/>
            <a:ext cx="189832" cy="4692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DDD3BED-29C8-ED44-7C05-7DF2F9C67A1B}"/>
              </a:ext>
            </a:extLst>
          </p:cNvPr>
          <p:cNvSpPr/>
          <p:nvPr/>
        </p:nvSpPr>
        <p:spPr>
          <a:xfrm>
            <a:off x="6078304" y="5077142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0B4DCF-A542-BD6F-5ECC-0D4300632BC5}"/>
              </a:ext>
            </a:extLst>
          </p:cNvPr>
          <p:cNvSpPr/>
          <p:nvPr/>
        </p:nvSpPr>
        <p:spPr>
          <a:xfrm>
            <a:off x="5940664" y="5077007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EB9A25-C7A3-93A8-12F2-1F582CD1A1A5}"/>
              </a:ext>
            </a:extLst>
          </p:cNvPr>
          <p:cNvCxnSpPr>
            <a:cxnSpLocks/>
          </p:cNvCxnSpPr>
          <p:nvPr/>
        </p:nvCxnSpPr>
        <p:spPr>
          <a:xfrm flipH="1">
            <a:off x="1756876" y="5888215"/>
            <a:ext cx="3748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1"/>
      <p:bldP spid="21" grpId="0" animBg="1"/>
      <p:bldP spid="25" grpId="0"/>
      <p:bldP spid="59" grpId="0" animBg="1"/>
      <p:bldP spid="60" grpId="0"/>
      <p:bldP spid="61" grpId="0" animBg="1"/>
      <p:bldP spid="6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9" grpId="0" animBg="1"/>
      <p:bldP spid="9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60E-4DA1-0803-8A47-BE79EAD7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50B-774A-3979-5B0B-1D463FC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5649E4-510B-38EA-6CA6-D09DA0FB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3639D-200D-9E1D-C8E5-58C176213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5D4D47-6578-39A2-5557-AC8D08782F63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1968A-3586-8AEE-C279-07EB7E792362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57145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9BEC-6BB6-D6AE-33CA-FAE8A85A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887C-1ED3-35C7-C00E-5436E716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75873"/>
            <a:ext cx="9143999" cy="2706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deeper understanding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DRAM read disturbance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7030A0"/>
                </a:solidFill>
              </a:rPr>
              <a:t>is the key to enable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efficient and scalable </a:t>
            </a:r>
            <a:r>
              <a:rPr lang="en-US" sz="4000" dirty="0">
                <a:solidFill>
                  <a:srgbClr val="7030A0"/>
                </a:solidFill>
              </a:rPr>
              <a:t>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27AA-D3F5-CA29-50CA-0028D3A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7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9" grpId="0"/>
      <p:bldP spid="12" grpId="0"/>
      <p:bldP spid="14" grpId="0"/>
      <p:bldP spid="15" grpId="0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0" y="965202"/>
            <a:ext cx="2158819" cy="5518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3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33" name="base">
            <a:extLst>
              <a:ext uri="{FF2B5EF4-FFF2-40B4-BE49-F238E27FC236}">
                <a16:creationId xmlns:a16="http://schemas.microsoft.com/office/drawing/2014/main" id="{7487625E-2C30-489B-609B-2C1BB571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7" name="heaterpad">
            <a:extLst>
              <a:ext uri="{FF2B5EF4-FFF2-40B4-BE49-F238E27FC236}">
                <a16:creationId xmlns:a16="http://schemas.microsoft.com/office/drawing/2014/main" id="{DEB91CE5-C725-F6CE-EA42-ACF396E9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5" name="tempctrl">
            <a:extLst>
              <a:ext uri="{FF2B5EF4-FFF2-40B4-BE49-F238E27FC236}">
                <a16:creationId xmlns:a16="http://schemas.microsoft.com/office/drawing/2014/main" id="{43426E4E-2726-0CB0-E2FF-B88138178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3" name="end">
            <a:extLst>
              <a:ext uri="{FF2B5EF4-FFF2-40B4-BE49-F238E27FC236}">
                <a16:creationId xmlns:a16="http://schemas.microsoft.com/office/drawing/2014/main" id="{571EDCD6-41C8-0E49-DC95-EB27D3AB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7"/>
              </a:rPr>
              <a:t>"DRAM Bender: An Extensible and Versatile FPGA-based Infrastructure to Easily Test State-of-the-art DRAM Chips,”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8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183380" y="1759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5865"/>
              </p:ext>
            </p:extLst>
          </p:nvPr>
        </p:nvGraphicFramePr>
        <p:xfrm>
          <a:off x="627674" y="236728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Mfr.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DDR4 DIMMs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DDR3 SODIMMs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# Chips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Density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Die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  <a:latin typeface="Cambria" panose="02040503050406030204" pitchFamily="18" charset="0"/>
                        </a:rPr>
                        <a:t>Org.</a:t>
                      </a: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A (Micron)</a:t>
                      </a: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9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144 (8)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8Gb (4Gb)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B (P)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x4 (x8)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B (Samsung)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32 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4Gb (4Gb)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F (Q)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x8 (x8)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C (SK Hynix)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40 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4Gb (4Gb)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B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x8 (x8)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</a:rPr>
                        <a:t>D (</a:t>
                      </a:r>
                      <a:r>
                        <a:rPr lang="en-US" err="1">
                          <a:latin typeface="Cambria" panose="02040503050406030204" pitchFamily="18" charset="0"/>
                        </a:rPr>
                        <a:t>Nanya</a:t>
                      </a:r>
                      <a:r>
                        <a:rPr lang="en-US">
                          <a:latin typeface="Cambria" panose="020405030504060302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32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mbria" panose="02040503050406030204" pitchFamily="18" charset="0"/>
                        </a:rPr>
                        <a:t>8Gb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</a:rPr>
                        <a:t>C (-)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mbria" panose="02040503050406030204" pitchFamily="18" charset="0"/>
                        </a:rPr>
                        <a:t>x8 (-)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3A9FE7-468D-E3B8-976C-A565D877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237905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237770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237635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456291" y="2382209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476506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Cambria"/>
                <a:ea typeface="Cambria"/>
              </a:rPr>
              <a:t>272 DRAM Chips in total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449714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1516122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Cambria"/>
                <a:ea typeface="Cambria"/>
              </a:rPr>
              <a:t>Two DRAM standards</a:t>
            </a:r>
            <a:endParaRPr lang="en-US" b="1">
              <a:solidFill>
                <a:schemeClr val="accent5"/>
              </a:solidFill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</p:cNvCxnSpPr>
          <p:nvPr/>
        </p:nvCxnSpPr>
        <p:spPr>
          <a:xfrm flipH="1">
            <a:off x="3149677" y="1718484"/>
            <a:ext cx="379869" cy="661370"/>
          </a:xfrm>
          <a:prstGeom prst="bentConnector2">
            <a:avLst/>
          </a:prstGeom>
          <a:ln w="38100">
            <a:solidFill>
              <a:srgbClr val="4472C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478842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38135"/>
                </a:solidFill>
                <a:latin typeface="Cambria"/>
                <a:ea typeface="Cambria"/>
              </a:rPr>
              <a:t>4 Major Manufacturers</a:t>
            </a:r>
            <a:endParaRPr lang="en-US">
              <a:solidFill>
                <a:srgbClr val="538135"/>
              </a:solidFill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452049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77B36E0-9620-3B94-1F66-B489434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849CAA-4B7B-9B82-7B6C-73EA9DC7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371604" y="1234149"/>
            <a:ext cx="7772396" cy="15655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47C096-EF2F-A283-6E2A-ECD84EB4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371604" y="1209331"/>
            <a:ext cx="7772396" cy="15655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C6B7F-64E1-6A24-4EC1-6609A7CE0717}"/>
              </a:ext>
            </a:extLst>
          </p:cNvPr>
          <p:cNvCxnSpPr>
            <a:cxnSpLocks/>
          </p:cNvCxnSpPr>
          <p:nvPr/>
        </p:nvCxnSpPr>
        <p:spPr>
          <a:xfrm>
            <a:off x="1135488" y="2737288"/>
            <a:ext cx="70630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0661C-D7D6-4094-F850-301AEB7A0572}"/>
              </a:ext>
            </a:extLst>
          </p:cNvPr>
          <p:cNvSpPr txBox="1"/>
          <p:nvPr/>
        </p:nvSpPr>
        <p:spPr>
          <a:xfrm>
            <a:off x="1135488" y="2686030"/>
            <a:ext cx="687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60D41-3A51-186A-EBAE-3D4954540171}"/>
              </a:ext>
            </a:extLst>
          </p:cNvPr>
          <p:cNvCxnSpPr>
            <a:cxnSpLocks/>
          </p:cNvCxnSpPr>
          <p:nvPr/>
        </p:nvCxnSpPr>
        <p:spPr>
          <a:xfrm flipV="1">
            <a:off x="1149343" y="1111468"/>
            <a:ext cx="0" cy="16258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77960B-52C0-1848-27DD-3E853A81DE56}"/>
              </a:ext>
            </a:extLst>
          </p:cNvPr>
          <p:cNvSpPr txBox="1"/>
          <p:nvPr/>
        </p:nvSpPr>
        <p:spPr>
          <a:xfrm rot="16200000">
            <a:off x="-179763" y="1686320"/>
            <a:ext cx="192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Vulnerability to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Read Disturbance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2DD3C0-71DF-5B2F-A066-A18F40DC26E3}"/>
              </a:ext>
            </a:extLst>
          </p:cNvPr>
          <p:cNvSpPr/>
          <p:nvPr/>
        </p:nvSpPr>
        <p:spPr>
          <a:xfrm>
            <a:off x="0" y="3063866"/>
            <a:ext cx="9144000" cy="535243"/>
          </a:xfrm>
          <a:prstGeom prst="roundRect">
            <a:avLst>
              <a:gd name="adj" fmla="val 0"/>
            </a:avLst>
          </a:prstGeom>
          <a:solidFill>
            <a:srgbClr val="FBE5D6"/>
          </a:solidFill>
          <a:ln>
            <a:solidFill>
              <a:srgbClr val="CC4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bounded temperature range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7F8D38-7AE5-4A3E-69C7-4D991AF076BE}"/>
              </a:ext>
            </a:extLst>
          </p:cNvPr>
          <p:cNvSpPr/>
          <p:nvPr/>
        </p:nvSpPr>
        <p:spPr>
          <a:xfrm>
            <a:off x="0" y="4898725"/>
            <a:ext cx="9144000" cy="506315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cells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72E6F-8BE0-9C91-225F-F23F2BC96611}"/>
              </a:ext>
            </a:extLst>
          </p:cNvPr>
          <p:cNvSpPr/>
          <p:nvPr/>
        </p:nvSpPr>
        <p:spPr>
          <a:xfrm>
            <a:off x="0" y="5484302"/>
            <a:ext cx="914400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 DRAM cell should be tested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each possible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operating temperature</a:t>
            </a:r>
            <a:endParaRPr lang="en-US" sz="2800" dirty="0">
              <a:solidFill>
                <a:srgbClr val="5B146E"/>
              </a:solidFill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7945A2-BD81-79CB-EB20-F00C42B7E751}"/>
              </a:ext>
            </a:extLst>
          </p:cNvPr>
          <p:cNvGrpSpPr/>
          <p:nvPr/>
        </p:nvGrpSpPr>
        <p:grpSpPr>
          <a:xfrm>
            <a:off x="4115385" y="1158688"/>
            <a:ext cx="4124777" cy="1261144"/>
            <a:chOff x="4752109" y="3476788"/>
            <a:chExt cx="4124777" cy="12611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52EFE-2717-D267-2006-AF0A3F3D8E3F}"/>
                </a:ext>
              </a:extLst>
            </p:cNvPr>
            <p:cNvSpPr txBox="1"/>
            <p:nvPr/>
          </p:nvSpPr>
          <p:spPr>
            <a:xfrm>
              <a:off x="7480350" y="3476788"/>
              <a:ext cx="1396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" panose="02040503050406030204" pitchFamily="18" charset="0"/>
                </a:rPr>
                <a:t>Different</a:t>
              </a:r>
            </a:p>
            <a:p>
              <a:r>
                <a:rPr lang="en-US" b="1" dirty="0">
                  <a:latin typeface="Cambria" panose="02040503050406030204" pitchFamily="18" charset="0"/>
                </a:rPr>
                <a:t>DRAM Cells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021FED-C10A-E6F1-08BD-93111C2301A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44485" y="3799954"/>
              <a:ext cx="435865" cy="9379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78FEB2-BAEE-D235-06E7-DC96105FA8F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860471" y="3799954"/>
              <a:ext cx="1619879" cy="7870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E9EF58-9214-3327-484E-93FE14E8544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752109" y="3799954"/>
              <a:ext cx="2728241" cy="5456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53C495-55B3-E9EC-E831-EB78EA5E89E8}"/>
              </a:ext>
            </a:extLst>
          </p:cNvPr>
          <p:cNvSpPr txBox="1"/>
          <p:nvPr/>
        </p:nvSpPr>
        <p:spPr>
          <a:xfrm>
            <a:off x="95003" y="3627753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 [Yang+, EDL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increasing temperature</a:t>
            </a:r>
            <a:r>
              <a:rPr lang="en-US" dirty="0">
                <a:latin typeface="Cambria" panose="02040503050406030204" pitchFamily="18" charset="0"/>
              </a:rPr>
              <a:t>, it becomes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less likely for an electron to get trapped</a:t>
            </a:r>
          </a:p>
        </p:txBody>
      </p:sp>
    </p:spTree>
    <p:extLst>
      <p:ext uri="{BB962C8B-B14F-4D97-AF65-F5344CB8AC3E}">
        <p14:creationId xmlns:p14="http://schemas.microsoft.com/office/powerpoint/2010/main" val="18638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 animBg="1"/>
      <p:bldP spid="31" grpId="0" animBg="1"/>
      <p:bldP spid="32" grpId="0" animBg="1"/>
      <p:bldP spid="16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Memory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014352" y="1351385"/>
            <a:ext cx="1537898" cy="226087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277392" y="3558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117068" y="1554115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063693" y="2019548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2D5EA-AA9E-486B-BC35-946064F59467}"/>
              </a:ext>
            </a:extLst>
          </p:cNvPr>
          <p:cNvSpPr/>
          <p:nvPr/>
        </p:nvSpPr>
        <p:spPr>
          <a:xfrm>
            <a:off x="0" y="4465561"/>
            <a:ext cx="9144000" cy="1090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An access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one memory address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should not have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unintended side effects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on data stored in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other addresses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2882176" y="2902716"/>
            <a:ext cx="4137045" cy="525108"/>
            <a:chOff x="566600" y="3874553"/>
            <a:chExt cx="4137045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885473"/>
              <a:ext cx="3514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4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2882176" y="3700660"/>
            <a:ext cx="3834553" cy="576426"/>
            <a:chOff x="340844" y="5156327"/>
            <a:chExt cx="3834553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188150"/>
              <a:ext cx="3205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4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020" y="1043251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2940597" y="1276078"/>
            <a:ext cx="4037133" cy="501265"/>
            <a:chOff x="-151583" y="1633323"/>
            <a:chExt cx="4037133" cy="5012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653122"/>
              <a:ext cx="34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Data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dirty="0">
                  <a:latin typeface="Cambria" panose="02040503050406030204" pitchFamily="18" charset="0"/>
                </a:rPr>
                <a:t>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Corruption</a:t>
              </a:r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505117" y="2139460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Compromise Application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81" y="1854013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03536"/>
            <a:ext cx="9144000" cy="741344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39F4-C79A-E35C-B8D6-929A7D6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Follow-Up Work: </a:t>
            </a:r>
            <a:r>
              <a:rPr lang="en-US" dirty="0" err="1"/>
              <a:t>SpyHammer</a:t>
            </a:r>
            <a:r>
              <a:rPr lang="en-US" dirty="0"/>
              <a:t> [</a:t>
            </a:r>
            <a:r>
              <a:rPr lang="en-US" dirty="0" err="1"/>
              <a:t>Orosa</a:t>
            </a:r>
            <a:r>
              <a:rPr lang="en-US" dirty="0"/>
              <a:t>+, arXiv’22]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52AE1-B115-7E98-544A-E234DB6E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51AE3-4833-FF0E-00C5-B36A57FD85E6}"/>
              </a:ext>
            </a:extLst>
          </p:cNvPr>
          <p:cNvGrpSpPr/>
          <p:nvPr/>
        </p:nvGrpSpPr>
        <p:grpSpPr>
          <a:xfrm>
            <a:off x="0" y="1845887"/>
            <a:ext cx="9144000" cy="3166227"/>
            <a:chOff x="0" y="1588656"/>
            <a:chExt cx="9144000" cy="3166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631E30-DFE0-35A2-DDF7-DE3B7B4E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8656"/>
              <a:ext cx="9144000" cy="27045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79761-8BED-0E4D-9FEF-5D8F770AF754}"/>
                </a:ext>
              </a:extLst>
            </p:cNvPr>
            <p:cNvSpPr txBox="1"/>
            <p:nvPr/>
          </p:nvSpPr>
          <p:spPr>
            <a:xfrm>
              <a:off x="1120486" y="4293218"/>
              <a:ext cx="69030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mbria" panose="02040503050406030204" pitchFamily="18" charset="0"/>
                  <a:hlinkClick r:id="rId3"/>
                </a:rPr>
                <a:t>https://</a:t>
              </a:r>
              <a:r>
                <a:rPr lang="en-US" sz="2400" dirty="0" err="1">
                  <a:latin typeface="Cambria" panose="02040503050406030204" pitchFamily="18" charset="0"/>
                  <a:hlinkClick r:id="rId3"/>
                </a:rPr>
                <a:t>arxiv.org</a:t>
              </a:r>
              <a:r>
                <a:rPr lang="en-US" sz="2400" dirty="0">
                  <a:latin typeface="Cambria" panose="02040503050406030204" pitchFamily="18" charset="0"/>
                  <a:hlinkClick r:id="rId3"/>
                </a:rPr>
                <a:t>/pdf/2210.04084.pdf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49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2167054" y="965202"/>
            <a:ext cx="270848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Findings: Memory Access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AA21C8-B710-FD80-D4A8-2913F0E62E2A}"/>
              </a:ext>
            </a:extLst>
          </p:cNvPr>
          <p:cNvSpPr/>
          <p:nvPr/>
        </p:nvSpPr>
        <p:spPr>
          <a:xfrm>
            <a:off x="0" y="953462"/>
            <a:ext cx="9143999" cy="1173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9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</a:t>
            </a:r>
            <a:r>
              <a:rPr lang="en-US" sz="2900" b="1" dirty="0">
                <a:solidFill>
                  <a:srgbClr val="C00000"/>
                </a:solidFill>
                <a:latin typeface="Cambria" panose="02040503050406030204" pitchFamily="18" charset="0"/>
              </a:rPr>
              <a:t>more effective </a:t>
            </a:r>
          </a:p>
          <a:p>
            <a:pPr marL="0" indent="0" algn="ctr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if the </a:t>
            </a:r>
            <a:r>
              <a:rPr lang="en-US" sz="29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activated aggressor row 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stays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active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longer</a:t>
            </a: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886234"/>
              </p:ext>
            </p:extLst>
          </p:nvPr>
        </p:nvGraphicFramePr>
        <p:xfrm>
          <a:off x="726152" y="3088780"/>
          <a:ext cx="8381581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272403" y="3891252"/>
            <a:ext cx="24434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0" y="3268164"/>
            <a:ext cx="173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2494818" y="4099638"/>
            <a:ext cx="575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activation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6684553" y="3729829"/>
            <a:ext cx="1733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 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0" y="4508609"/>
            <a:ext cx="9144000" cy="1048769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Fewer reads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cause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more significant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when the activated aggressor row stays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active longer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588D0-7C01-F6AD-7DFA-AEDFA269ACB5}"/>
              </a:ext>
            </a:extLst>
          </p:cNvPr>
          <p:cNvGrpSpPr/>
          <p:nvPr/>
        </p:nvGrpSpPr>
        <p:grpSpPr>
          <a:xfrm>
            <a:off x="143322" y="2127026"/>
            <a:ext cx="5616822" cy="842035"/>
            <a:chOff x="2489747" y="2502176"/>
            <a:chExt cx="5616822" cy="8420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2CB04F-1CBD-24A1-C5BB-EF0E483D116B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39200F-72EE-397D-8D3F-ED797D80CAB6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C6116E-C71C-CDF4-10E6-BE30B252509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232143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DE97D3-0966-0F73-81DA-2EB784C37483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7B69E13-51B7-595E-1DCD-F2A4AE401A40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5E66EB-1365-C068-266C-CACC3E95CEE6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7" name="Connector: Elbow 28">
                  <a:extLst>
                    <a:ext uri="{FF2B5EF4-FFF2-40B4-BE49-F238E27FC236}">
                      <a16:creationId xmlns:a16="http://schemas.microsoft.com/office/drawing/2014/main" id="{90AA15A7-432E-264A-C0FB-23F69BD40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29">
                  <a:extLst>
                    <a:ext uri="{FF2B5EF4-FFF2-40B4-BE49-F238E27FC236}">
                      <a16:creationId xmlns:a16="http://schemas.microsoft.com/office/drawing/2014/main" id="{B1DB18DE-A43B-3455-EE57-D8CDEF1C7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Elbow 30">
                  <a:extLst>
                    <a:ext uri="{FF2B5EF4-FFF2-40B4-BE49-F238E27FC236}">
                      <a16:creationId xmlns:a16="http://schemas.microsoft.com/office/drawing/2014/main" id="{16EBD6EC-330C-13D4-4F34-8BBEC9824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31">
                  <a:extLst>
                    <a:ext uri="{FF2B5EF4-FFF2-40B4-BE49-F238E27FC236}">
                      <a16:creationId xmlns:a16="http://schemas.microsoft.com/office/drawing/2014/main" id="{49451BDA-448B-8BC8-C829-DA8EE2672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2">
                  <a:extLst>
                    <a:ext uri="{FF2B5EF4-FFF2-40B4-BE49-F238E27FC236}">
                      <a16:creationId xmlns:a16="http://schemas.microsoft.com/office/drawing/2014/main" id="{866CE697-EDC9-C384-1D55-EDF26F92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7">
                <a:extLst>
                  <a:ext uri="{FF2B5EF4-FFF2-40B4-BE49-F238E27FC236}">
                    <a16:creationId xmlns:a16="http://schemas.microsoft.com/office/drawing/2014/main" id="{6325A056-B6FE-CA61-1E37-744A56B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28F2D544-6B54-1F0A-CBB8-7B0991654F30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929BD4-923C-5A6C-7C6F-E30B74B4C04C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0" name="Connector: Elbow 21">
                  <a:extLst>
                    <a:ext uri="{FF2B5EF4-FFF2-40B4-BE49-F238E27FC236}">
                      <a16:creationId xmlns:a16="http://schemas.microsoft.com/office/drawing/2014/main" id="{C321CB71-7D13-90F4-D1CB-8F012062E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2">
                  <a:extLst>
                    <a:ext uri="{FF2B5EF4-FFF2-40B4-BE49-F238E27FC236}">
                      <a16:creationId xmlns:a16="http://schemas.microsoft.com/office/drawing/2014/main" id="{0F5581E8-0468-C700-DB9C-B32AE745D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3">
                  <a:extLst>
                    <a:ext uri="{FF2B5EF4-FFF2-40B4-BE49-F238E27FC236}">
                      <a16:creationId xmlns:a16="http://schemas.microsoft.com/office/drawing/2014/main" id="{840DDB7B-6308-E10A-7A2D-215D853E3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4">
                  <a:extLst>
                    <a:ext uri="{FF2B5EF4-FFF2-40B4-BE49-F238E27FC236}">
                      <a16:creationId xmlns:a16="http://schemas.microsoft.com/office/drawing/2014/main" id="{B5F3B013-8BCB-FF5E-49F6-4D6A7267E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5">
                  <a:extLst>
                    <a:ext uri="{FF2B5EF4-FFF2-40B4-BE49-F238E27FC236}">
                      <a16:creationId xmlns:a16="http://schemas.microsoft.com/office/drawing/2014/main" id="{218DDB29-BBF7-DDE0-7609-23041D10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Connector: Elbow 20">
                <a:extLst>
                  <a:ext uri="{FF2B5EF4-FFF2-40B4-BE49-F238E27FC236}">
                    <a16:creationId xmlns:a16="http://schemas.microsoft.com/office/drawing/2014/main" id="{4604F936-0F3D-1FCE-1E30-E794CEF26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 hidden="1">
              <a:extLst>
                <a:ext uri="{FF2B5EF4-FFF2-40B4-BE49-F238E27FC236}">
                  <a16:creationId xmlns:a16="http://schemas.microsoft.com/office/drawing/2014/main" id="{9A22D49D-C9F9-5015-E3A8-D8B95860439E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6" name="Connector: Elbow 17">
                <a:extLst>
                  <a:ext uri="{FF2B5EF4-FFF2-40B4-BE49-F238E27FC236}">
                    <a16:creationId xmlns:a16="http://schemas.microsoft.com/office/drawing/2014/main" id="{5AC670D7-76BB-27E5-1945-4ED86B032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8">
                <a:extLst>
                  <a:ext uri="{FF2B5EF4-FFF2-40B4-BE49-F238E27FC236}">
                    <a16:creationId xmlns:a16="http://schemas.microsoft.com/office/drawing/2014/main" id="{1BFB1AB9-250B-D72E-111D-D63A4DB4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E8D294-9DBB-B8A7-6B0D-EE4353E3BF78}"/>
              </a:ext>
            </a:extLst>
          </p:cNvPr>
          <p:cNvGrpSpPr/>
          <p:nvPr/>
        </p:nvGrpSpPr>
        <p:grpSpPr>
          <a:xfrm>
            <a:off x="4163505" y="2131309"/>
            <a:ext cx="5616822" cy="842035"/>
            <a:chOff x="2489747" y="3517675"/>
            <a:chExt cx="5616822" cy="8420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7C5AA2-96AF-9879-7532-58F221EC4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1AC396-6007-07C5-0344-06FB89F1F456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5DC3D2-EF9E-050F-05DC-2408F23C994E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1C935-2794-BFC1-DB56-BF4B9BEFE938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47EA61-CE67-159E-09AC-B4E775939DE0}"/>
                </a:ext>
              </a:extLst>
            </p:cNvPr>
            <p:cNvGrpSpPr/>
            <p:nvPr/>
          </p:nvGrpSpPr>
          <p:grpSpPr>
            <a:xfrm>
              <a:off x="3235103" y="3686952"/>
              <a:ext cx="2048884" cy="536656"/>
              <a:chOff x="5760519" y="5529943"/>
              <a:chExt cx="2048884" cy="53665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C6F8ED-0E38-1516-E869-66A3D941D369}"/>
                  </a:ext>
                </a:extLst>
              </p:cNvPr>
              <p:cNvGrpSpPr/>
              <p:nvPr/>
            </p:nvGrpSpPr>
            <p:grpSpPr>
              <a:xfrm>
                <a:off x="5760519" y="5530326"/>
                <a:ext cx="2048884" cy="536273"/>
                <a:chOff x="3807855" y="5356551"/>
                <a:chExt cx="2271864" cy="536273"/>
              </a:xfrm>
            </p:grpSpPr>
            <p:cxnSp>
              <p:nvCxnSpPr>
                <p:cNvPr id="44" name="Connector: Elbow 45">
                  <a:extLst>
                    <a:ext uri="{FF2B5EF4-FFF2-40B4-BE49-F238E27FC236}">
                      <a16:creationId xmlns:a16="http://schemas.microsoft.com/office/drawing/2014/main" id="{11B59DC7-518E-A57E-AEB6-BD32B22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6">
                  <a:extLst>
                    <a:ext uri="{FF2B5EF4-FFF2-40B4-BE49-F238E27FC236}">
                      <a16:creationId xmlns:a16="http://schemas.microsoft.com/office/drawing/2014/main" id="{604542C7-6F49-FD92-C12B-E2E86852D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8039" y="535655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510177F-B389-1AEC-F894-0681CDB21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01952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or: Elbow 40">
              <a:extLst>
                <a:ext uri="{FF2B5EF4-FFF2-40B4-BE49-F238E27FC236}">
                  <a16:creationId xmlns:a16="http://schemas.microsoft.com/office/drawing/2014/main" id="{2DB15B0C-CEC4-A1E2-B233-BD2EE12C9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616" y="369026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1">
              <a:extLst>
                <a:ext uri="{FF2B5EF4-FFF2-40B4-BE49-F238E27FC236}">
                  <a16:creationId xmlns:a16="http://schemas.microsoft.com/office/drawing/2014/main" id="{FE6378CA-9CB7-8B86-CC4A-C2387E3C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670700" y="369026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DB38A-2CE2-1051-3C39-E54E3385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0279" y="3686952"/>
              <a:ext cx="1074521" cy="9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B8CB938-CEDF-9388-DCE7-91D0AE1BDAEF}"/>
              </a:ext>
            </a:extLst>
          </p:cNvPr>
          <p:cNvSpPr/>
          <p:nvPr/>
        </p:nvSpPr>
        <p:spPr>
          <a:xfrm>
            <a:off x="3463465" y="2360515"/>
            <a:ext cx="549173" cy="286835"/>
          </a:xfrm>
          <a:prstGeom prst="rightArrow">
            <a:avLst/>
          </a:prstGeom>
          <a:solidFill>
            <a:srgbClr val="FBE5D6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1C4739B-C368-E578-01ED-3F397028DA5A}"/>
              </a:ext>
            </a:extLst>
          </p:cNvPr>
          <p:cNvSpPr/>
          <p:nvPr/>
        </p:nvSpPr>
        <p:spPr>
          <a:xfrm>
            <a:off x="-1" y="5646250"/>
            <a:ext cx="9144000" cy="726842"/>
          </a:xfrm>
          <a:prstGeom prst="roundRect">
            <a:avLst>
              <a:gd name="adj" fmla="val 0"/>
            </a:avLst>
          </a:prstGeom>
          <a:solidFill>
            <a:srgbClr val="FBE5D6">
              <a:alpha val="2902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Existing mitigations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are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ineffective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without this insight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506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Graphic spid="88" grpId="0">
        <p:bldAsOne/>
      </p:bldGraphic>
      <p:bldP spid="91" grpId="0"/>
      <p:bldP spid="92" grpId="0"/>
      <p:bldP spid="95" grpId="0" animBg="1"/>
      <p:bldP spid="96" grpId="0" animBg="1"/>
      <p:bldP spid="53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33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 </a:t>
            </a:r>
            <a:r>
              <a:rPr lang="en-US" sz="2400" b="1" dirty="0"/>
              <a:t>(Follow up of our analysis)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873402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4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 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10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710" y="4821933"/>
            <a:ext cx="8245182" cy="1951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4145" y="4156800"/>
            <a:ext cx="2071255" cy="676880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243BB-C44D-3CA6-95EA-F4F233663F61}"/>
              </a:ext>
            </a:extLst>
          </p:cNvPr>
          <p:cNvSpPr txBox="1"/>
          <p:nvPr/>
        </p:nvSpPr>
        <p:spPr>
          <a:xfrm>
            <a:off x="0" y="3024817"/>
            <a:ext cx="914400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rows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36ns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47K activations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 enough to induce bitflips</a:t>
            </a:r>
          </a:p>
          <a:p>
            <a:pPr algn="ctr"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rows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7.8us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5K activations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are enough to induce bitflips</a:t>
            </a:r>
          </a:p>
          <a:p>
            <a:pPr algn="ctr"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Keep a row active for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30ms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1 activation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is enough to induce bitflips</a:t>
            </a:r>
          </a:p>
        </p:txBody>
      </p:sp>
    </p:spTree>
    <p:extLst>
      <p:ext uri="{BB962C8B-B14F-4D97-AF65-F5344CB8AC3E}">
        <p14:creationId xmlns:p14="http://schemas.microsoft.com/office/powerpoint/2010/main" val="375996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4991584" y="965202"/>
            <a:ext cx="1955206" cy="5883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 in Read Disturbance Vulnerability</a:t>
            </a:r>
            <a:br>
              <a:rPr lang="en-US" dirty="0"/>
            </a:br>
            <a:r>
              <a:rPr lang="en-US" dirty="0"/>
              <a:t>Across DRAM Rows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8C827-778C-1C6D-E397-0E54B0A8E5D6}"/>
              </a:ext>
            </a:extLst>
          </p:cNvPr>
          <p:cNvSpPr/>
          <p:nvPr/>
        </p:nvSpPr>
        <p:spPr>
          <a:xfrm>
            <a:off x="300812" y="1756138"/>
            <a:ext cx="8536772" cy="17737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dirty="0"/>
              <a:t>To induce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read disturbance bitflip, </a:t>
            </a:r>
            <a:r>
              <a:rPr lang="en-US" dirty="0"/>
              <a:t>one should access a row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solutions are configured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for the worst row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Not all rows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need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same level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of protection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Read disturbance solutions incur </a:t>
            </a:r>
            <a:r>
              <a:rPr lang="en-US" b="1" dirty="0">
                <a:solidFill>
                  <a:srgbClr val="C00000"/>
                </a:solidFill>
              </a:rPr>
              <a:t>large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performance overheads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due to </a:t>
            </a:r>
            <a:r>
              <a:rPr lang="en-US" b="1" dirty="0">
                <a:solidFill>
                  <a:srgbClr val="C00000"/>
                </a:solidFill>
              </a:rPr>
              <a:t>overprotecting many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A23A4-E1C3-BB3B-B115-33DCA7D9D36B}"/>
              </a:ext>
            </a:extLst>
          </p:cNvPr>
          <p:cNvSpPr/>
          <p:nvPr/>
        </p:nvSpPr>
        <p:spPr>
          <a:xfrm>
            <a:off x="477083" y="1756139"/>
            <a:ext cx="7842702" cy="1773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8A79B-1F3B-18B4-30C0-CD72B44A76D6}"/>
              </a:ext>
            </a:extLst>
          </p:cNvPr>
          <p:cNvSpPr/>
          <p:nvPr/>
        </p:nvSpPr>
        <p:spPr>
          <a:xfrm>
            <a:off x="300813" y="1756138"/>
            <a:ext cx="176270" cy="17737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C48B4-7295-7AD4-AC1F-43B53C1A091B}"/>
              </a:ext>
            </a:extLst>
          </p:cNvPr>
          <p:cNvSpPr/>
          <p:nvPr/>
        </p:nvSpPr>
        <p:spPr>
          <a:xfrm>
            <a:off x="8319796" y="1756137"/>
            <a:ext cx="517793" cy="1773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E9D83-71BB-23F5-FF90-DE24A411432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578693" y="3529852"/>
            <a:ext cx="0" cy="466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E738D-F642-E755-DCD2-CD115F6A7877}"/>
              </a:ext>
            </a:extLst>
          </p:cNvPr>
          <p:cNvSpPr txBox="1"/>
          <p:nvPr/>
        </p:nvSpPr>
        <p:spPr>
          <a:xfrm>
            <a:off x="7471749" y="4058663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&gt;100K times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E6300-232E-BC1A-5E81-23263F54C6D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81915" y="3529853"/>
            <a:ext cx="6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27F7-EF85-BA51-3C4B-2EE924566093}"/>
              </a:ext>
            </a:extLst>
          </p:cNvPr>
          <p:cNvSpPr txBox="1"/>
          <p:nvPr/>
        </p:nvSpPr>
        <p:spPr>
          <a:xfrm>
            <a:off x="3489625" y="4058663"/>
            <a:ext cx="17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10K-100K times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CB47D-857D-03FD-9BA5-2BB0D1559508}"/>
              </a:ext>
            </a:extLst>
          </p:cNvPr>
          <p:cNvCxnSpPr>
            <a:cxnSpLocks/>
          </p:cNvCxnSpPr>
          <p:nvPr/>
        </p:nvCxnSpPr>
        <p:spPr>
          <a:xfrm>
            <a:off x="388950" y="3529853"/>
            <a:ext cx="2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ECCBE-92B4-0B01-4B99-890590FFC555}"/>
              </a:ext>
            </a:extLst>
          </p:cNvPr>
          <p:cNvSpPr txBox="1"/>
          <p:nvPr/>
        </p:nvSpPr>
        <p:spPr>
          <a:xfrm>
            <a:off x="0" y="40586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1-10K times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468C6-05E9-DFD5-D3C2-95D78F03B0FA}"/>
              </a:ext>
            </a:extLst>
          </p:cNvPr>
          <p:cNvSpPr/>
          <p:nvPr/>
        </p:nvSpPr>
        <p:spPr>
          <a:xfrm>
            <a:off x="300807" y="2220072"/>
            <a:ext cx="8536773" cy="842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Spatial variation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in read disturbance vulnerability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 </a:t>
            </a:r>
          </a:p>
        </p:txBody>
      </p:sp>
    </p:spTree>
    <p:extLst>
      <p:ext uri="{BB962C8B-B14F-4D97-AF65-F5344CB8AC3E}">
        <p14:creationId xmlns:p14="http://schemas.microsoft.com/office/powerpoint/2010/main" val="971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  <p:bldP spid="6" grpId="0" animBg="1"/>
      <p:bldP spid="7" grpId="0" animBg="1"/>
      <p:bldP spid="15" grpId="0"/>
      <p:bldP spid="19" grpId="0"/>
      <p:bldP spid="2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Tested DRAM Chips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2641600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530600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4697108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dirty="0">
                <a:latin typeface="Cambria" panose="02040503050406030204" pitchFamily="18" charset="0"/>
              </a:rPr>
              <a:t>144 DRAM chips from SK Hynix, Micron, and Samsung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1924229"/>
            <a:ext cx="7402362" cy="3968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CA76A-403C-AA75-B3A0-5D2ABD724644}"/>
              </a:ext>
            </a:extLst>
          </p:cNvPr>
          <p:cNvSpPr/>
          <p:nvPr/>
        </p:nvSpPr>
        <p:spPr>
          <a:xfrm>
            <a:off x="4848225" y="1819275"/>
            <a:ext cx="1209675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70CCE-163E-8F9F-B03B-C08D5D492CB0}"/>
              </a:ext>
            </a:extLst>
          </p:cNvPr>
          <p:cNvSpPr/>
          <p:nvPr/>
        </p:nvSpPr>
        <p:spPr>
          <a:xfrm>
            <a:off x="6191251" y="1819275"/>
            <a:ext cx="737470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DA24-2E38-CE1E-F5EE-0C3E3DCB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836-A826-D673-89B6-6D82F44A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E2C1-16D8-1935-BC4B-46F5311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9C8CD0-8A07-18D3-72C0-3013A3705F4A}"/>
              </a:ext>
            </a:extLst>
          </p:cNvPr>
          <p:cNvSpPr/>
          <p:nvPr/>
        </p:nvSpPr>
        <p:spPr>
          <a:xfrm>
            <a:off x="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2811915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D64C-2D08-FA95-E89A-B6C6B48B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F99-826F-9757-FC5D-E6419003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Spatial Variation in the Minimum Hammer Count </a:t>
            </a:r>
            <a:br>
              <a:rPr lang="en-US" sz="2800" dirty="0"/>
            </a:br>
            <a:r>
              <a:rPr lang="en-US" sz="2800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ED89-1E8F-416A-87CB-3C36A05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D1AF7-02E8-3660-8B59-79E4DA21272B}"/>
              </a:ext>
            </a:extLst>
          </p:cNvPr>
          <p:cNvGrpSpPr/>
          <p:nvPr/>
        </p:nvGrpSpPr>
        <p:grpSpPr>
          <a:xfrm>
            <a:off x="1624322" y="3193924"/>
            <a:ext cx="6869438" cy="1781707"/>
            <a:chOff x="1624322" y="3193924"/>
            <a:chExt cx="6869438" cy="17817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4F438D-29A4-2697-A8D6-9A8AFE9AD4D4}"/>
                </a:ext>
              </a:extLst>
            </p:cNvPr>
            <p:cNvCxnSpPr/>
            <p:nvPr/>
          </p:nvCxnSpPr>
          <p:spPr>
            <a:xfrm>
              <a:off x="1624322" y="3611356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70294A-07ED-B044-C51F-916994C5BBAE}"/>
                </a:ext>
              </a:extLst>
            </p:cNvPr>
            <p:cNvCxnSpPr/>
            <p:nvPr/>
          </p:nvCxnSpPr>
          <p:spPr>
            <a:xfrm>
              <a:off x="2406642" y="3212847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2DD913-F387-8E98-804E-028A716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3184040" y="3193924"/>
              <a:ext cx="0" cy="98112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3CEC23-1260-2D6A-56C2-5A099AEFD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720" y="3203319"/>
              <a:ext cx="0" cy="67274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7B3EE2-E1CB-0ACA-A524-86799EE0A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62637" y="3334758"/>
              <a:ext cx="0" cy="10571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227CD7-E6D1-ABDE-555F-10B629805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60" y="3317791"/>
              <a:ext cx="0" cy="1600201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F14322-D9B0-5EE9-8966-C2098A8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1" t="68217"/>
          <a:stretch/>
        </p:blipFill>
        <p:spPr>
          <a:xfrm>
            <a:off x="706594" y="1575421"/>
            <a:ext cx="8222113" cy="1683616"/>
          </a:xfrm>
          <a:prstGeom prst="rect">
            <a:avLst/>
          </a:prstGeom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CF5E59-3BFF-980D-EBCC-676DFF1A0020}"/>
              </a:ext>
            </a:extLst>
          </p:cNvPr>
          <p:cNvSpPr/>
          <p:nvPr/>
        </p:nvSpPr>
        <p:spPr>
          <a:xfrm>
            <a:off x="-4" y="5160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9CB84-4F97-1CB2-7A46-951C08B03633}"/>
              </a:ext>
            </a:extLst>
          </p:cNvPr>
          <p:cNvSpPr txBox="1"/>
          <p:nvPr/>
        </p:nvSpPr>
        <p:spPr>
          <a:xfrm>
            <a:off x="2116991" y="3212847"/>
            <a:ext cx="585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1E2A-DE9E-43C5-D1C2-CADE7D779293}"/>
              </a:ext>
            </a:extLst>
          </p:cNvPr>
          <p:cNvSpPr txBox="1"/>
          <p:nvPr/>
        </p:nvSpPr>
        <p:spPr>
          <a:xfrm rot="16200000">
            <a:off x="-316025" y="1987027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238039-6AEA-52FD-272F-B57799DAE45A}"/>
              </a:ext>
            </a:extLst>
          </p:cNvPr>
          <p:cNvGrpSpPr/>
          <p:nvPr/>
        </p:nvGrpSpPr>
        <p:grpSpPr>
          <a:xfrm>
            <a:off x="822095" y="1295145"/>
            <a:ext cx="2676931" cy="1041659"/>
            <a:chOff x="5013982" y="1226413"/>
            <a:chExt cx="2676931" cy="1041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8DE6A4-00E2-B5C6-B8A3-C387F0D08C6E}"/>
                </a:ext>
              </a:extLst>
            </p:cNvPr>
            <p:cNvSpPr txBox="1"/>
            <p:nvPr/>
          </p:nvSpPr>
          <p:spPr>
            <a:xfrm>
              <a:off x="5013982" y="1226413"/>
              <a:ext cx="240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Variation across banks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A4FEF9C-88D6-A2A4-2323-7C0BFA0F77FD}"/>
                </a:ext>
              </a:extLst>
            </p:cNvPr>
            <p:cNvCxnSpPr>
              <a:cxnSpLocks/>
              <a:stCxn id="23" idx="3"/>
              <a:endCxn id="26" idx="0"/>
            </p:cNvCxnSpPr>
            <p:nvPr/>
          </p:nvCxnSpPr>
          <p:spPr>
            <a:xfrm>
              <a:off x="7417845" y="1411079"/>
              <a:ext cx="181628" cy="67411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6F155D-8B02-03B9-D23C-7B149C055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8033" y="2085192"/>
              <a:ext cx="182880" cy="1828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98E8-75A4-26F3-8C97-B2059C98AF55}"/>
              </a:ext>
            </a:extLst>
          </p:cNvPr>
          <p:cNvGrpSpPr/>
          <p:nvPr/>
        </p:nvGrpSpPr>
        <p:grpSpPr>
          <a:xfrm>
            <a:off x="4580834" y="1302282"/>
            <a:ext cx="3762440" cy="664384"/>
            <a:chOff x="4580834" y="1302282"/>
            <a:chExt cx="3762440" cy="664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01791-6FEF-5AE0-590C-588C5E1AE658}"/>
                </a:ext>
              </a:extLst>
            </p:cNvPr>
            <p:cNvSpPr txBox="1"/>
            <p:nvPr/>
          </p:nvSpPr>
          <p:spPr>
            <a:xfrm>
              <a:off x="4580834" y="1302282"/>
              <a:ext cx="376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 from Mfr. S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828361-714A-8435-DA24-AEEC19C01A92}"/>
                </a:ext>
              </a:extLst>
            </p:cNvPr>
            <p:cNvCxnSpPr>
              <a:cxnSpLocks/>
              <a:stCxn id="22" idx="1"/>
              <a:endCxn id="12" idx="1"/>
            </p:cNvCxnSpPr>
            <p:nvPr/>
          </p:nvCxnSpPr>
          <p:spPr>
            <a:xfrm rot="10800000" flipH="1" flipV="1">
              <a:off x="4580834" y="1486947"/>
              <a:ext cx="565082" cy="479719"/>
            </a:xfrm>
            <a:prstGeom prst="bentConnector3">
              <a:avLst>
                <a:gd name="adj1" fmla="val -40454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C13C-EAB3-6C82-BC7C-70D7D7876287}"/>
              </a:ext>
            </a:extLst>
          </p:cNvPr>
          <p:cNvSpPr/>
          <p:nvPr/>
        </p:nvSpPr>
        <p:spPr>
          <a:xfrm>
            <a:off x="5145916" y="1858846"/>
            <a:ext cx="329617" cy="215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9E817-C5A2-6066-869F-3E71D3D29D60}"/>
              </a:ext>
            </a:extLst>
          </p:cNvPr>
          <p:cNvGrpSpPr/>
          <p:nvPr/>
        </p:nvGrpSpPr>
        <p:grpSpPr>
          <a:xfrm>
            <a:off x="3925720" y="3611356"/>
            <a:ext cx="4537560" cy="369332"/>
            <a:chOff x="3925720" y="3611356"/>
            <a:chExt cx="4537560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2D994-0592-9C8E-D6F7-BCC0ADD2CD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3925720" y="3796022"/>
              <a:ext cx="4537560" cy="3818"/>
            </a:xfrm>
            <a:prstGeom prst="straightConnector1">
              <a:avLst/>
            </a:prstGeom>
            <a:ln w="38100">
              <a:solidFill>
                <a:srgbClr val="2C17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10A15-0D31-D8DD-FE9E-ECDC849C1286}"/>
                </a:ext>
              </a:extLst>
            </p:cNvPr>
            <p:cNvSpPr/>
            <p:nvPr/>
          </p:nvSpPr>
          <p:spPr>
            <a:xfrm>
              <a:off x="6035044" y="3688081"/>
              <a:ext cx="350510" cy="2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2F8F8D-261C-380A-7413-D33995ABF8D6}"/>
                </a:ext>
              </a:extLst>
            </p:cNvPr>
            <p:cNvSpPr txBox="1"/>
            <p:nvPr/>
          </p:nvSpPr>
          <p:spPr>
            <a:xfrm>
              <a:off x="3925720" y="3611356"/>
              <a:ext cx="45375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C177E"/>
                  </a:solidFill>
                  <a:latin typeface="Cambria" panose="02040503050406030204" pitchFamily="18" charset="0"/>
                </a:rPr>
                <a:t>S0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869D3-8F98-EA37-AC69-FBBA3B2F0E5A}"/>
              </a:ext>
            </a:extLst>
          </p:cNvPr>
          <p:cNvGrpSpPr/>
          <p:nvPr/>
        </p:nvGrpSpPr>
        <p:grpSpPr>
          <a:xfrm>
            <a:off x="3184038" y="3863351"/>
            <a:ext cx="5279242" cy="369332"/>
            <a:chOff x="3184038" y="3611356"/>
            <a:chExt cx="527924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AF12ED-D9DD-F931-68F6-A24AA47A53C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3184038" y="3796022"/>
              <a:ext cx="5279242" cy="3818"/>
            </a:xfrm>
            <a:prstGeom prst="straightConnector1">
              <a:avLst/>
            </a:prstGeom>
            <a:ln w="38100">
              <a:solidFill>
                <a:srgbClr val="5D159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BEEA2-ADA2-20C6-7FA4-DCB22E0D3AA3}"/>
                </a:ext>
              </a:extLst>
            </p:cNvPr>
            <p:cNvSpPr/>
            <p:nvPr/>
          </p:nvSpPr>
          <p:spPr>
            <a:xfrm>
              <a:off x="5643880" y="3676631"/>
              <a:ext cx="27432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E6A68F-610D-573C-749A-1A29D1E6AF8B}"/>
                </a:ext>
              </a:extLst>
            </p:cNvPr>
            <p:cNvSpPr txBox="1"/>
            <p:nvPr/>
          </p:nvSpPr>
          <p:spPr>
            <a:xfrm>
              <a:off x="3184038" y="3611356"/>
              <a:ext cx="527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1592"/>
                  </a:solidFill>
                  <a:latin typeface="Cambria" panose="02040503050406030204" pitchFamily="18" charset="0"/>
                </a:rPr>
                <a:t>S1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A862E1-3EE0-6447-1F63-B94C360427B0}"/>
              </a:ext>
            </a:extLst>
          </p:cNvPr>
          <p:cNvGrpSpPr/>
          <p:nvPr/>
        </p:nvGrpSpPr>
        <p:grpSpPr>
          <a:xfrm>
            <a:off x="1645920" y="4119164"/>
            <a:ext cx="6134858" cy="369332"/>
            <a:chOff x="3139440" y="3611356"/>
            <a:chExt cx="6134858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C8BC5-9B36-233F-DEC7-0290AA35DE1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3139440" y="3796022"/>
              <a:ext cx="6134858" cy="0"/>
            </a:xfrm>
            <a:prstGeom prst="straightConnector1">
              <a:avLst/>
            </a:prstGeom>
            <a:ln w="38100">
              <a:solidFill>
                <a:srgbClr val="8523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F941FA-003F-D8C3-DE68-401D96D5588C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4D809-D0CE-1A6A-CD27-A2560C74F8C8}"/>
                </a:ext>
              </a:extLst>
            </p:cNvPr>
            <p:cNvSpPr txBox="1"/>
            <p:nvPr/>
          </p:nvSpPr>
          <p:spPr>
            <a:xfrm>
              <a:off x="3139440" y="3611356"/>
              <a:ext cx="613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52390"/>
                  </a:solidFill>
                  <a:latin typeface="Cambria" panose="02040503050406030204" pitchFamily="18" charset="0"/>
                </a:rPr>
                <a:t>S2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771DC-FFB7-3BB9-F191-644A78507BCD}"/>
              </a:ext>
            </a:extLst>
          </p:cNvPr>
          <p:cNvGrpSpPr/>
          <p:nvPr/>
        </p:nvGrpSpPr>
        <p:grpSpPr>
          <a:xfrm>
            <a:off x="2406642" y="4374977"/>
            <a:ext cx="6056638" cy="369332"/>
            <a:chOff x="3217660" y="3611356"/>
            <a:chExt cx="605663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7E820C-7EDE-5067-550E-E7B3F00BD382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3217660" y="3796022"/>
              <a:ext cx="6056638" cy="0"/>
            </a:xfrm>
            <a:prstGeom prst="straightConnector1">
              <a:avLst/>
            </a:prstGeom>
            <a:ln w="38100">
              <a:solidFill>
                <a:srgbClr val="AD48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70835-6B10-86A0-2CEE-CEB0290E6263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6F2250-9709-B64C-5AE1-C1CD26817807}"/>
                </a:ext>
              </a:extLst>
            </p:cNvPr>
            <p:cNvSpPr txBox="1"/>
            <p:nvPr/>
          </p:nvSpPr>
          <p:spPr>
            <a:xfrm>
              <a:off x="3217660" y="3611356"/>
              <a:ext cx="6056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4882"/>
                  </a:solidFill>
                  <a:latin typeface="Cambria" panose="02040503050406030204" pitchFamily="18" charset="0"/>
                </a:rPr>
                <a:t>S3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0B49B-2BD1-7F04-AE15-6DD2835C5C26}"/>
              </a:ext>
            </a:extLst>
          </p:cNvPr>
          <p:cNvGrpSpPr/>
          <p:nvPr/>
        </p:nvGrpSpPr>
        <p:grpSpPr>
          <a:xfrm>
            <a:off x="1645920" y="4606299"/>
            <a:ext cx="6817360" cy="369332"/>
            <a:chOff x="3139440" y="3611356"/>
            <a:chExt cx="6817360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6A3F6-1795-ABE9-DC59-402FA7A7383D}"/>
                </a:ext>
              </a:extLst>
            </p:cNvPr>
            <p:cNvCxnSpPr>
              <a:cxnSpLocks/>
              <a:stCxn id="52" idx="1"/>
              <a:endCxn id="52" idx="3"/>
            </p:cNvCxnSpPr>
            <p:nvPr/>
          </p:nvCxnSpPr>
          <p:spPr>
            <a:xfrm>
              <a:off x="3139440" y="3796022"/>
              <a:ext cx="6817360" cy="0"/>
            </a:xfrm>
            <a:prstGeom prst="straightConnector1">
              <a:avLst/>
            </a:prstGeom>
            <a:ln w="38100">
              <a:solidFill>
                <a:srgbClr val="CF707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47453E-A080-8D79-99BA-7E9CFA828384}"/>
                </a:ext>
              </a:extLst>
            </p:cNvPr>
            <p:cNvSpPr/>
            <p:nvPr/>
          </p:nvSpPr>
          <p:spPr>
            <a:xfrm>
              <a:off x="6360160" y="3676631"/>
              <a:ext cx="387862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F707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77F43-2119-C313-5862-E68F40233C88}"/>
                </a:ext>
              </a:extLst>
            </p:cNvPr>
            <p:cNvSpPr txBox="1"/>
            <p:nvPr/>
          </p:nvSpPr>
          <p:spPr>
            <a:xfrm>
              <a:off x="3139440" y="3611356"/>
              <a:ext cx="681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7073"/>
                  </a:solidFill>
                  <a:latin typeface="Cambria" panose="02040503050406030204" pitchFamily="18" charset="0"/>
                </a:rPr>
                <a:t>S4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F4ED3D-F362-446C-C41A-082A5D7A018C}"/>
              </a:ext>
            </a:extLst>
          </p:cNvPr>
          <p:cNvSpPr txBox="1"/>
          <p:nvPr/>
        </p:nvSpPr>
        <p:spPr>
          <a:xfrm>
            <a:off x="538203" y="3229731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Worst</a:t>
            </a:r>
          </a:p>
          <a:p>
            <a:pPr algn="r"/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endParaRPr lang="en-US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3C65C0D-EE4D-394E-AA49-6939395914CE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1317583" y="3212847"/>
            <a:ext cx="306739" cy="34005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440D2D2-CDE7-17BF-D465-26AAD44EF81F}"/>
              </a:ext>
            </a:extLst>
          </p:cNvPr>
          <p:cNvSpPr/>
          <p:nvPr/>
        </p:nvSpPr>
        <p:spPr>
          <a:xfrm>
            <a:off x="1402081" y="2986591"/>
            <a:ext cx="444482" cy="22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1DA799-78C8-AB87-9DFC-25AEF00393C3}"/>
              </a:ext>
            </a:extLst>
          </p:cNvPr>
          <p:cNvSpPr/>
          <p:nvPr/>
        </p:nvSpPr>
        <p:spPr>
          <a:xfrm>
            <a:off x="7975839" y="1664477"/>
            <a:ext cx="952868" cy="4100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ADCAE59-A36E-9505-C01E-67EE7D88C2E4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8343274" y="1486948"/>
            <a:ext cx="108999" cy="17752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5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3FF1-5DC2-85AD-D73D-DE233C3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9083-44B6-8EAE-C345-80E15749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400680"/>
            <a:ext cx="9143999" cy="965198"/>
          </a:xfr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Reading</a:t>
            </a:r>
            <a:r>
              <a:rPr lang="en-US" sz="2800" dirty="0"/>
              <a:t> from a memory location </a:t>
            </a:r>
            <a:br>
              <a:rPr lang="en-US" sz="2800" dirty="0"/>
            </a:br>
            <a:r>
              <a:rPr lang="en-US" sz="2800" b="1" dirty="0">
                <a:solidFill>
                  <a:srgbClr val="7030A0"/>
                </a:solidFill>
              </a:rPr>
              <a:t>disturbs</a:t>
            </a:r>
            <a:r>
              <a:rPr lang="en-US" sz="2800" dirty="0"/>
              <a:t> data in </a:t>
            </a:r>
            <a:r>
              <a:rPr lang="en-US" sz="2800" b="1" dirty="0">
                <a:solidFill>
                  <a:srgbClr val="C00000"/>
                </a:solidFill>
              </a:rPr>
              <a:t>physically nearby </a:t>
            </a:r>
            <a:r>
              <a:rPr lang="en-US" sz="2800" dirty="0"/>
              <a:t>locations</a:t>
            </a:r>
            <a:endParaRPr lang="en-US" sz="11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810901-C42E-8FD6-1A15-0AE391E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47AC435E-6AA2-AAFA-81FE-D4668CACE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4"/>
          <a:stretch/>
        </p:blipFill>
        <p:spPr bwMode="auto">
          <a:xfrm>
            <a:off x="-1" y="965200"/>
            <a:ext cx="9144001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D795B73F-4208-55A7-F246-0319E037AC03}"/>
              </a:ext>
            </a:extLst>
          </p:cNvPr>
          <p:cNvSpPr/>
          <p:nvPr/>
        </p:nvSpPr>
        <p:spPr>
          <a:xfrm>
            <a:off x="0" y="965200"/>
            <a:ext cx="9144000" cy="5892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 hidden="1">
            <a:extLst>
              <a:ext uri="{FF2B5EF4-FFF2-40B4-BE49-F238E27FC236}">
                <a16:creationId xmlns:a16="http://schemas.microsoft.com/office/drawing/2014/main" id="{ECBF9F39-E0EB-1CB6-19EA-C4526101348F}"/>
              </a:ext>
            </a:extLst>
          </p:cNvPr>
          <p:cNvCxnSpPr/>
          <p:nvPr/>
        </p:nvCxnSpPr>
        <p:spPr>
          <a:xfrm flipV="1">
            <a:off x="2451797" y="1708220"/>
            <a:ext cx="0" cy="4184580"/>
          </a:xfrm>
          <a:prstGeom prst="straightConnector1">
            <a:avLst/>
          </a:prstGeom>
          <a:ln w="381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AD54C440-1F45-7260-5CC6-E38440300A5F}"/>
              </a:ext>
            </a:extLst>
          </p:cNvPr>
          <p:cNvSpPr txBox="1"/>
          <p:nvPr/>
        </p:nvSpPr>
        <p:spPr>
          <a:xfrm>
            <a:off x="1394456" y="106146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Used Lane</a:t>
            </a:r>
          </a:p>
        </p:txBody>
      </p:sp>
      <p:grpSp>
        <p:nvGrpSpPr>
          <p:cNvPr id="25" name="Group 24" hidden="1">
            <a:extLst>
              <a:ext uri="{FF2B5EF4-FFF2-40B4-BE49-F238E27FC236}">
                <a16:creationId xmlns:a16="http://schemas.microsoft.com/office/drawing/2014/main" id="{51F63BD4-6FAB-CF54-3454-DE67482035D5}"/>
              </a:ext>
            </a:extLst>
          </p:cNvPr>
          <p:cNvGrpSpPr/>
          <p:nvPr/>
        </p:nvGrpSpPr>
        <p:grpSpPr>
          <a:xfrm>
            <a:off x="1406769" y="965200"/>
            <a:ext cx="6175301" cy="5883276"/>
            <a:chOff x="1406769" y="965200"/>
            <a:chExt cx="6175301" cy="588327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B125FD-E93F-2084-4D8C-E4BCA018D64F}"/>
                </a:ext>
              </a:extLst>
            </p:cNvPr>
            <p:cNvCxnSpPr>
              <a:cxnSpLocks/>
            </p:cNvCxnSpPr>
            <p:nvPr/>
          </p:nvCxnSpPr>
          <p:spPr>
            <a:xfrm>
              <a:off x="1406769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3CAFFA-7DB5-3134-5210-0908B0BFFB15}"/>
                </a:ext>
              </a:extLst>
            </p:cNvPr>
            <p:cNvCxnSpPr>
              <a:cxnSpLocks/>
            </p:cNvCxnSpPr>
            <p:nvPr/>
          </p:nvCxnSpPr>
          <p:spPr>
            <a:xfrm>
              <a:off x="3460571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A286D-7F28-9C61-F809-81411D0FDD48}"/>
                </a:ext>
              </a:extLst>
            </p:cNvPr>
            <p:cNvCxnSpPr>
              <a:cxnSpLocks/>
            </p:cNvCxnSpPr>
            <p:nvPr/>
          </p:nvCxnSpPr>
          <p:spPr>
            <a:xfrm>
              <a:off x="5532206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D23D02-3B64-BAED-84EF-5BF3D8D3CB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2070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>
            <a:extLst>
              <a:ext uri="{FF2B5EF4-FFF2-40B4-BE49-F238E27FC236}">
                <a16:creationId xmlns:a16="http://schemas.microsoft.com/office/drawing/2014/main" id="{6045D25E-3CD3-81FB-266D-602CE6A4E51A}"/>
              </a:ext>
            </a:extLst>
          </p:cNvPr>
          <p:cNvGrpSpPr/>
          <p:nvPr/>
        </p:nvGrpSpPr>
        <p:grpSpPr>
          <a:xfrm>
            <a:off x="936169" y="3429000"/>
            <a:ext cx="3203751" cy="1071480"/>
            <a:chOff x="936169" y="3429000"/>
            <a:chExt cx="3203751" cy="10714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06D86F-18C4-D655-70B2-085407EAD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1E1CF-D132-CF9A-D761-C71B5CFC91DA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2E5A28-C889-0791-8F20-5594901781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126E08-9067-6E94-9A8F-7C9AF96C75BC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C8DF6788-D9BF-ADC8-E26C-BADB23D18403}"/>
              </a:ext>
            </a:extLst>
          </p:cNvPr>
          <p:cNvSpPr/>
          <p:nvPr/>
        </p:nvSpPr>
        <p:spPr>
          <a:xfrm>
            <a:off x="4574260" y="955676"/>
            <a:ext cx="4572000" cy="5902324"/>
          </a:xfrm>
          <a:prstGeom prst="rect">
            <a:avLst/>
          </a:prstGeom>
          <a:solidFill>
            <a:srgbClr val="002060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Swimming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in a lane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disturbs </a:t>
            </a:r>
          </a:p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pic>
        <p:nvPicPr>
          <p:cNvPr id="29" name="Picture 28" descr="Several black rectangular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17118DED-9744-981E-703B-A337D691D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072" b="19072"/>
          <a:stretch/>
        </p:blipFill>
        <p:spPr>
          <a:xfrm>
            <a:off x="2658644" y="3402656"/>
            <a:ext cx="3826709" cy="177528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B3C50D4-BDF2-CE1C-D7A9-81B86CF9C001}"/>
              </a:ext>
            </a:extLst>
          </p:cNvPr>
          <p:cNvGraphicFramePr>
            <a:graphicFrameLocks noGrp="1"/>
          </p:cNvGraphicFramePr>
          <p:nvPr/>
        </p:nvGraphicFramePr>
        <p:xfrm>
          <a:off x="2203936" y="1187937"/>
          <a:ext cx="4736123" cy="199197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736123">
                  <a:extLst>
                    <a:ext uri="{9D8B030D-6E8A-4147-A177-3AD203B41FA5}">
                      <a16:colId xmlns:a16="http://schemas.microsoft.com/office/drawing/2014/main" val="3085645504"/>
                    </a:ext>
                  </a:extLst>
                </a:gridCol>
              </a:tblGrid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89716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39800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412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EF8ECF7-5F2E-EA90-9B21-AE0F5622BA57}"/>
              </a:ext>
            </a:extLst>
          </p:cNvPr>
          <p:cNvGrpSpPr/>
          <p:nvPr/>
        </p:nvGrpSpPr>
        <p:grpSpPr>
          <a:xfrm>
            <a:off x="843693" y="1988188"/>
            <a:ext cx="1360243" cy="400110"/>
            <a:chOff x="843693" y="1988188"/>
            <a:chExt cx="1360243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9DCB1-3C9B-DFF3-35FC-9C24BDD516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621663" y="2183925"/>
              <a:ext cx="582273" cy="431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DB4229-BCB6-FC8A-79B7-0A33B0AD0817}"/>
                </a:ext>
              </a:extLst>
            </p:cNvPr>
            <p:cNvSpPr txBox="1"/>
            <p:nvPr/>
          </p:nvSpPr>
          <p:spPr>
            <a:xfrm>
              <a:off x="843693" y="1988188"/>
              <a:ext cx="777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Read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CC38C-A53E-6DB0-0C88-3012CE95B3F4}"/>
              </a:ext>
            </a:extLst>
          </p:cNvPr>
          <p:cNvGrpSpPr/>
          <p:nvPr/>
        </p:nvGrpSpPr>
        <p:grpSpPr>
          <a:xfrm>
            <a:off x="1038077" y="1305865"/>
            <a:ext cx="5533239" cy="1764756"/>
            <a:chOff x="1038077" y="1305865"/>
            <a:chExt cx="5533239" cy="1764756"/>
          </a:xfrm>
        </p:grpSpPr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782CDDAF-7425-CA6C-1C04-F279F2133CFB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2826131" y="1320941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D7C06ACC-2F8F-FDDF-A50F-AD018E529E32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4758809" y="1320942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EF8A328E-B629-2771-10C2-BA3AC3A1F12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3630566" y="2686918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3C8A808-2FE4-06A4-DA58-2593B7B4589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6211316" y="2686917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CB6E4-C3CF-F170-2E27-107D4CFBEC1B}"/>
                </a:ext>
              </a:extLst>
            </p:cNvPr>
            <p:cNvSpPr txBox="1"/>
            <p:nvPr/>
          </p:nvSpPr>
          <p:spPr>
            <a:xfrm>
              <a:off x="1038077" y="1305865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0ED2F-A0DD-0473-8EA7-CC5CDD8FC297}"/>
                </a:ext>
              </a:extLst>
            </p:cNvPr>
            <p:cNvSpPr txBox="1"/>
            <p:nvPr/>
          </p:nvSpPr>
          <p:spPr>
            <a:xfrm>
              <a:off x="1039888" y="2670511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4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7CE4-44AD-57A0-AF04-CF1A4BF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C171-56F8-932C-3F1E-DB596A1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B569-D0DD-E326-CF90-F6046B5E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669CE-5B88-4470-87AF-80A57FF5441E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737C-1B01-BEB5-7773-F6ACCD1D678E}"/>
              </a:ext>
            </a:extLst>
          </p:cNvPr>
          <p:cNvSpPr txBox="1"/>
          <p:nvPr/>
        </p:nvSpPr>
        <p:spPr>
          <a:xfrm rot="16200000">
            <a:off x="172348" y="1362272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5626A-D934-21D6-EE88-CED0D5E0A45D}"/>
              </a:ext>
            </a:extLst>
          </p:cNvPr>
          <p:cNvSpPr txBox="1"/>
          <p:nvPr/>
        </p:nvSpPr>
        <p:spPr>
          <a:xfrm rot="16200000">
            <a:off x="172349" y="2990431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EB1D6-DF93-D5B9-D7BA-6CF95A65C1D6}"/>
              </a:ext>
            </a:extLst>
          </p:cNvPr>
          <p:cNvSpPr txBox="1"/>
          <p:nvPr/>
        </p:nvSpPr>
        <p:spPr>
          <a:xfrm rot="16200000">
            <a:off x="172349" y="4647118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</p:spTree>
    <p:extLst>
      <p:ext uri="{BB962C8B-B14F-4D97-AF65-F5344CB8AC3E}">
        <p14:creationId xmlns:p14="http://schemas.microsoft.com/office/powerpoint/2010/main" val="8644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F4D-387B-60FE-5E62-1985FA5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F686-16F3-F0C6-7BD5-9F95C43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645-604E-600C-FE25-2D4F061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4D40-7B0A-3C14-02D1-7FAE8D59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0686-9EE6-A92A-D998-4167A4094A2D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2E094-C3B7-DC15-4A98-7B33D57E9CB3}"/>
              </a:ext>
            </a:extLst>
          </p:cNvPr>
          <p:cNvSpPr/>
          <p:nvPr/>
        </p:nvSpPr>
        <p:spPr>
          <a:xfrm>
            <a:off x="0" y="1074776"/>
            <a:ext cx="9144000" cy="5297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  <a:buNone/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D4C21F-FA08-FA1D-45B6-343DBB60650F}"/>
              </a:ext>
            </a:extLst>
          </p:cNvPr>
          <p:cNvSpPr/>
          <p:nvPr/>
        </p:nvSpPr>
        <p:spPr>
          <a:xfrm>
            <a:off x="0" y="2865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</p:spTree>
    <p:extLst>
      <p:ext uri="{BB962C8B-B14F-4D97-AF65-F5344CB8AC3E}">
        <p14:creationId xmlns:p14="http://schemas.microsoft.com/office/powerpoint/2010/main" val="213391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D56-526A-4FD7-FDD0-157C5CC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Detailed Information in the Extended 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C4A80-64E4-D9AA-CCA6-770B6D7DCF6D}"/>
              </a:ext>
            </a:extLst>
          </p:cNvPr>
          <p:cNvSpPr/>
          <p:nvPr/>
        </p:nvSpPr>
        <p:spPr>
          <a:xfrm>
            <a:off x="1413755" y="1609476"/>
            <a:ext cx="6342434" cy="1336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4EC97-1CE3-C765-E12F-201EE55A10AA}"/>
              </a:ext>
            </a:extLst>
          </p:cNvPr>
          <p:cNvSpPr/>
          <p:nvPr/>
        </p:nvSpPr>
        <p:spPr>
          <a:xfrm>
            <a:off x="1413754" y="2978816"/>
            <a:ext cx="6342434" cy="1336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61C7D-17F3-3B0B-B76D-6FB700A8825D}"/>
              </a:ext>
            </a:extLst>
          </p:cNvPr>
          <p:cNvSpPr/>
          <p:nvPr/>
        </p:nvSpPr>
        <p:spPr>
          <a:xfrm>
            <a:off x="1413754" y="4369923"/>
            <a:ext cx="6342433" cy="1336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7D6C-3CDC-2CC3-0702-CEA8E22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6747-A01E-F77A-F24D-FBA516DB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740" y="1104533"/>
            <a:ext cx="6446520" cy="464893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292D693-79E6-FA2A-E19F-D00426EED5B4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59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4FF8090-63DC-01AD-F819-C36B99ABB36E}"/>
              </a:ext>
            </a:extLst>
          </p:cNvPr>
          <p:cNvSpPr/>
          <p:nvPr/>
        </p:nvSpPr>
        <p:spPr>
          <a:xfrm>
            <a:off x="7119092" y="965202"/>
            <a:ext cx="2024908" cy="58927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8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E1AE-A184-F242-D39C-32CD843F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770-35DE-027E-934F-37C22D21FD9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509-4A82-DC28-3882-E8066707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63A776-B013-3703-274A-D957F8A5D8B2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70711D4-1FD0-056B-E09E-B4B8E5F67826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4AAB3CBD-9C9A-6DD9-0DE7-A2EA37691F00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FEEAA7-66F3-6000-7FAE-4889E83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8315F-8F53-4AAE-C295-0A9363347B1D}"/>
              </a:ext>
            </a:extLst>
          </p:cNvPr>
          <p:cNvSpPr txBox="1">
            <a:spLocks/>
          </p:cNvSpPr>
          <p:nvPr/>
        </p:nvSpPr>
        <p:spPr>
          <a:xfrm>
            <a:off x="78185" y="987396"/>
            <a:ext cx="8987622" cy="531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endParaRPr lang="en-US" sz="400" b="1" dirty="0">
              <a:solidFill>
                <a:srgbClr val="C00000"/>
              </a:solidFill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DRAM read disturbance worsens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as DRAM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chip density increases</a:t>
            </a:r>
            <a:endParaRPr lang="en-US" sz="3600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Existing solutions become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more aggressive</a:t>
            </a: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rgbClr val="C00000"/>
                </a:solidFill>
                <a:ea typeface="Cambria"/>
              </a:rPr>
              <a:t>Overprotecting many rows </a:t>
            </a:r>
            <a:r>
              <a:rPr lang="en-US" sz="3600" dirty="0">
                <a:solidFill>
                  <a:srgbClr val="C00000"/>
                </a:solidFill>
                <a:ea typeface="Cambria"/>
              </a:rPr>
              <a:t>significantly increases their </a:t>
            </a:r>
            <a:r>
              <a:rPr lang="en-US" sz="3600" b="1" dirty="0">
                <a:solidFill>
                  <a:srgbClr val="C00000"/>
                </a:solidFill>
                <a:ea typeface="Cambria"/>
              </a:rPr>
              <a:t>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37533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038-19B4-4F16-BBF7-CE07B8C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94A0-A578-A5B9-2874-1B84F9A2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Can we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leverage the variation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in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read disturbance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vulnerability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across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DRAM rows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0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US" sz="4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to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reduce</a:t>
            </a:r>
            <a:r>
              <a:rPr lang="en-US" sz="3600" dirty="0">
                <a:solidFill>
                  <a:srgbClr val="7030A0"/>
                </a:solidFill>
                <a:ea typeface="Cambria"/>
              </a:rPr>
              <a:t>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the performance overheads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of existing read disturbance solutions?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8F90-101D-9CEF-5CD5-618D3689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D326-9045-23EF-758D-BB19C832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DB9C-95BA-CCC1-2AD9-67AB673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1E9-19EB-F7A8-C1EF-4F44BA2D8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8692444" cy="533692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Dynamically tunes the aggressiveness </a:t>
            </a:r>
            <a:r>
              <a:rPr lang="en-US" sz="2800" dirty="0"/>
              <a:t>of existing solutions to </a:t>
            </a:r>
            <a:r>
              <a:rPr lang="en-US" sz="2800" b="1" dirty="0">
                <a:solidFill>
                  <a:srgbClr val="C00000"/>
                </a:solidFill>
              </a:rPr>
              <a:t>the victim row’s read disturbance vulnerability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fewer preventive actions </a:t>
            </a:r>
            <a:br>
              <a:rPr lang="en-US" sz="2800" b="1" dirty="0">
                <a:solidFill>
                  <a:srgbClr val="00B050"/>
                </a:solidFill>
              </a:rPr>
            </a:br>
            <a:r>
              <a:rPr lang="en-US" sz="2800" b="1" dirty="0">
                <a:solidFill>
                  <a:srgbClr val="00B05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00B050"/>
                </a:solidFill>
              </a:rPr>
              <a:t>less vulnerable to read disturbance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sz="2800" dirty="0" err="1"/>
              <a:t>Svärd</a:t>
            </a:r>
            <a:r>
              <a:rPr lang="en-US" sz="2800" dirty="0"/>
              <a:t> performs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more preventive actions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>
                <a:solidFill>
                  <a:srgbClr val="C00000"/>
                </a:solidFill>
              </a:rPr>
              <a:t>(e.g., refresh)</a:t>
            </a:r>
            <a:r>
              <a:rPr lang="en-US" sz="2800" b="1" dirty="0"/>
              <a:t> </a:t>
            </a:r>
            <a:r>
              <a:rPr lang="en-US" sz="2800" dirty="0"/>
              <a:t>for rows that are 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more vulnerable to read disturbance </a:t>
            </a:r>
          </a:p>
          <a:p>
            <a:pPr>
              <a:spcAft>
                <a:spcPts val="1200"/>
              </a:spcAft>
            </a:pP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66BFF5-F7AC-65CA-9C77-19B15AC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5737-104C-D7B9-01EA-A383C9ECC3FC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2CAE4-ADB6-8C25-0A8B-6961C5BD600A}"/>
              </a:ext>
            </a:extLst>
          </p:cNvPr>
          <p:cNvSpPr/>
          <p:nvPr/>
        </p:nvSpPr>
        <p:spPr>
          <a:xfrm>
            <a:off x="15257" y="51788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D9070-6D9F-626E-B381-D61990E6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998410"/>
            <a:ext cx="2651857" cy="5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Integration with Existing Read Disturbance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D7EA01-BF5D-631A-36CA-979D74BD9756}"/>
              </a:ext>
            </a:extLst>
          </p:cNvPr>
          <p:cNvSpPr/>
          <p:nvPr/>
        </p:nvSpPr>
        <p:spPr>
          <a:xfrm>
            <a:off x="1" y="4168861"/>
            <a:ext cx="9128740" cy="97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dynamically tunes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PARA’s threshold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victim row’s vulnerability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5208871"/>
            <a:ext cx="868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read disturbance solutions</a:t>
            </a:r>
            <a:r>
              <a:rPr lang="en-US" sz="2400" dirty="0">
                <a:latin typeface="Cambria" panose="02040503050406030204" pitchFamily="18" charset="0"/>
              </a:rPr>
              <a:t>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-77552" y="5660004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2249801" y="5658086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4488607" y="5658086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7027225" y="5654367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703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</p:spTree>
    <p:extLst>
      <p:ext uri="{BB962C8B-B14F-4D97-AF65-F5344CB8AC3E}">
        <p14:creationId xmlns:p14="http://schemas.microsoft.com/office/powerpoint/2010/main" val="36731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59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noFill/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Metadata Management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EBBDC-EC55-657C-0C6C-B194CD50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2"/>
            <a:ext cx="9143999" cy="55383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 bins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	Maintains </a:t>
            </a:r>
            <a:r>
              <a:rPr lang="en-US" sz="2000" b="1" dirty="0">
                <a:solidFill>
                  <a:srgbClr val="C00000"/>
                </a:solidFill>
              </a:rPr>
              <a:t>a few (e.g., four) bits</a:t>
            </a:r>
            <a:r>
              <a:rPr lang="en-US" sz="2000" dirty="0">
                <a:solidFill>
                  <a:srgbClr val="C00000"/>
                </a:solidFill>
              </a:rPr>
              <a:t> per DRAM row</a:t>
            </a:r>
          </a:p>
          <a:p>
            <a:pPr>
              <a:spcBef>
                <a:spcPts val="2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</a:t>
            </a:r>
            <a:r>
              <a:rPr lang="en-US" b="1" dirty="0"/>
              <a:t>where the read disturbance solution is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rgbClr val="7030A0"/>
                </a:solidFill>
              </a:rPr>
              <a:t>Memory controller-based implementation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rgbClr val="7030A0"/>
                </a:solidFill>
              </a:rPr>
              <a:t>	</a:t>
            </a:r>
            <a:r>
              <a:rPr lang="en-US" sz="2000" dirty="0">
                <a:solidFill>
                  <a:srgbClr val="7030A0"/>
                </a:solidFill>
              </a:rPr>
              <a:t>Metadata can be maintained in</a:t>
            </a:r>
            <a:endParaRPr lang="en-US" dirty="0">
              <a:solidFill>
                <a:srgbClr val="7030A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SRAM table in the memory controller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Data integrity bits in the DRAM chip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…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In-DRAM implementation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Metadata can be maintained in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DRAM rows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Separate DRAM array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https://github.com/CMU-SAFARI/ramulator2</a:t>
            </a:r>
            <a:r>
              <a:rPr lang="en-US" sz="1800" dirty="0"/>
              <a:t> 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Minimum </a:t>
            </a:r>
            <a:r>
              <a:rPr lang="en-US" b="1" dirty="0">
                <a:solidFill>
                  <a:srgbClr val="C00000"/>
                </a:solidFill>
              </a:rPr>
              <a:t>hammer count </a:t>
            </a:r>
            <a:r>
              <a:rPr lang="en-US" dirty="0">
                <a:solidFill>
                  <a:srgbClr val="C00000"/>
                </a:solidFill>
              </a:rPr>
              <a:t>needed to induce </a:t>
            </a:r>
            <a:r>
              <a:rPr lang="en-US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/>
        </p:nvGraphicFramePr>
        <p:xfrm>
          <a:off x="354185" y="2153842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swimmers in a race">
            <a:extLst>
              <a:ext uri="{FF2B5EF4-FFF2-40B4-BE49-F238E27FC236}">
                <a16:creationId xmlns:a16="http://schemas.microsoft.com/office/drawing/2014/main" id="{7FFEF99A-7923-0064-0126-CB66AF1E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65201"/>
            <a:ext cx="9144000" cy="58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990AE-DAE7-4F74-A985-A2B36BF0EC7F}"/>
              </a:ext>
            </a:extLst>
          </p:cNvPr>
          <p:cNvSpPr/>
          <p:nvPr/>
        </p:nvSpPr>
        <p:spPr>
          <a:xfrm>
            <a:off x="-2266" y="-8477"/>
            <a:ext cx="9146266" cy="68664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4A864-9ECD-445B-60A1-BCCCE97C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Read Disturbance – Swimming Pool Analogy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C92178-1A0A-A254-17BB-10C488098AEA}"/>
              </a:ext>
            </a:extLst>
          </p:cNvPr>
          <p:cNvGrpSpPr/>
          <p:nvPr/>
        </p:nvGrpSpPr>
        <p:grpSpPr>
          <a:xfrm>
            <a:off x="-3" y="965200"/>
            <a:ext cx="9144003" cy="6091238"/>
            <a:chOff x="-3" y="965200"/>
            <a:chExt cx="9144003" cy="60912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42E31B-8463-B0F8-41D6-C0DADBB02CF8}"/>
                </a:ext>
              </a:extLst>
            </p:cNvPr>
            <p:cNvCxnSpPr/>
            <p:nvPr/>
          </p:nvCxnSpPr>
          <p:spPr>
            <a:xfrm flipH="1">
              <a:off x="2486024" y="965201"/>
              <a:ext cx="1057275" cy="6091237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FAAD93-3279-4F49-4A22-C240AB146B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5010" y="965200"/>
              <a:ext cx="685803" cy="609123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5E8E7-B543-5647-269D-F02BC252D95B}"/>
                </a:ext>
              </a:extLst>
            </p:cNvPr>
            <p:cNvCxnSpPr>
              <a:cxnSpLocks/>
            </p:cNvCxnSpPr>
            <p:nvPr/>
          </p:nvCxnSpPr>
          <p:spPr>
            <a:xfrm>
              <a:off x="7924797" y="965200"/>
              <a:ext cx="1219203" cy="293528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D9D5-E0BE-BC31-8174-D484A15BA649}"/>
                </a:ext>
              </a:extLst>
            </p:cNvPr>
            <p:cNvCxnSpPr>
              <a:cxnSpLocks/>
              <a:endCxn id="1026" idx="1"/>
            </p:cNvCxnSpPr>
            <p:nvPr/>
          </p:nvCxnSpPr>
          <p:spPr>
            <a:xfrm flipH="1">
              <a:off x="-3" y="965200"/>
              <a:ext cx="1433512" cy="2941639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E7EA6-1EF5-1DD0-5523-58885A7FF256}"/>
              </a:ext>
            </a:extLst>
          </p:cNvPr>
          <p:cNvCxnSpPr>
            <a:cxnSpLocks/>
          </p:cNvCxnSpPr>
          <p:nvPr/>
        </p:nvCxnSpPr>
        <p:spPr>
          <a:xfrm flipV="1">
            <a:off x="4634798" y="965200"/>
            <a:ext cx="0" cy="4313199"/>
          </a:xfrm>
          <a:prstGeom prst="straightConnector1">
            <a:avLst/>
          </a:prstGeom>
          <a:ln w="381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08DD6-7D22-D2E4-5318-EF54CA97A5B0}"/>
              </a:ext>
            </a:extLst>
          </p:cNvPr>
          <p:cNvGrpSpPr/>
          <p:nvPr/>
        </p:nvGrpSpPr>
        <p:grpSpPr>
          <a:xfrm>
            <a:off x="1949109" y="1757363"/>
            <a:ext cx="5394666" cy="2143125"/>
            <a:chOff x="303023" y="2357355"/>
            <a:chExt cx="4424510" cy="21431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1DEEF-461C-1641-FB3E-741321B35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3557623"/>
              <a:ext cx="1721402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39B7D-18E5-A6C8-72EC-CB7E85B9E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2357355"/>
              <a:ext cx="1287833" cy="107164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15617A-2096-3610-F4D7-27007F95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23" y="3557623"/>
              <a:ext cx="1766935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B09621-BA94-16DB-F136-89E7D4C1A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9" y="2457485"/>
              <a:ext cx="1395459" cy="971515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9336951-ED05-3A82-22AE-A5EC48C4037A}"/>
              </a:ext>
            </a:extLst>
          </p:cNvPr>
          <p:cNvSpPr/>
          <p:nvPr/>
        </p:nvSpPr>
        <p:spPr>
          <a:xfrm>
            <a:off x="0" y="5460995"/>
            <a:ext cx="9143997" cy="94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EFA21A-A549-836C-0DFA-0BA2FEE828FC}"/>
              </a:ext>
            </a:extLst>
          </p:cNvPr>
          <p:cNvSpPr/>
          <p:nvPr/>
        </p:nvSpPr>
        <p:spPr>
          <a:xfrm>
            <a:off x="-2266" y="5454645"/>
            <a:ext cx="9146263" cy="942857"/>
          </a:xfrm>
          <a:prstGeom prst="rect">
            <a:avLst/>
          </a:prstGeom>
          <a:solidFill>
            <a:srgbClr val="C00000">
              <a:alpha val="29804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2738"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Swimming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in a lane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disturbs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8A1D-A85C-247B-26F5-3EB0EE2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6D8B-B82C-88A0-E4F2-D4071AB2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9F705-4B40-C7BF-424F-E509F6C36770}"/>
              </a:ext>
            </a:extLst>
          </p:cNvPr>
          <p:cNvSpPr/>
          <p:nvPr/>
        </p:nvSpPr>
        <p:spPr>
          <a:xfrm>
            <a:off x="2990336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EBBB-133D-2E01-2CB6-C6C3B2CD2D58}"/>
              </a:ext>
            </a:extLst>
          </p:cNvPr>
          <p:cNvSpPr/>
          <p:nvPr/>
        </p:nvSpPr>
        <p:spPr>
          <a:xfrm>
            <a:off x="5772985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DF4B6-33D5-3AFD-9379-B7184AFFC5B7}"/>
              </a:ext>
            </a:extLst>
          </p:cNvPr>
          <p:cNvSpPr txBox="1"/>
          <p:nvPr/>
        </p:nvSpPr>
        <p:spPr>
          <a:xfrm>
            <a:off x="7627255" y="2133090"/>
            <a:ext cx="222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Reduction in Performance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83BD7-64AE-A867-7D99-9430B64D4199}"/>
              </a:ext>
            </a:extLst>
          </p:cNvPr>
          <p:cNvSpPr txBox="1"/>
          <p:nvPr/>
        </p:nvSpPr>
        <p:spPr>
          <a:xfrm>
            <a:off x="1098677" y="5181089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F19EF-85E8-73A6-7A1C-E6DB0782AA06}"/>
              </a:ext>
            </a:extLst>
          </p:cNvPr>
          <p:cNvSpPr txBox="1"/>
          <p:nvPr/>
        </p:nvSpPr>
        <p:spPr>
          <a:xfrm rot="16200000">
            <a:off x="-861840" y="3095098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28DF3-1297-85F8-5746-9BD7F81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CB6B22-55E3-C030-FCA0-916B560CCB3C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D1E2096-E931-983E-C0ED-4B79109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E9D60-ECA8-F434-7C6B-4AA3F35631CD}"/>
              </a:ext>
            </a:extLst>
          </p:cNvPr>
          <p:cNvSpPr txBox="1"/>
          <p:nvPr/>
        </p:nvSpPr>
        <p:spPr>
          <a:xfrm>
            <a:off x="7706059" y="3031555"/>
            <a:ext cx="1035861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1.95x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Speedup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D1AA1-F531-827D-ABE2-8F140B707C7C}"/>
              </a:ext>
            </a:extLst>
          </p:cNvPr>
          <p:cNvCxnSpPr>
            <a:cxnSpLocks/>
          </p:cNvCxnSpPr>
          <p:nvPr/>
        </p:nvCxnSpPr>
        <p:spPr>
          <a:xfrm flipV="1">
            <a:off x="7588122" y="2215896"/>
            <a:ext cx="0" cy="1417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B88717B-D926-2D48-AAEA-63FC7C1836AD}"/>
              </a:ext>
            </a:extLst>
          </p:cNvPr>
          <p:cNvGraphicFramePr>
            <a:graphicFrameLocks/>
          </p:cNvGraphicFramePr>
          <p:nvPr/>
        </p:nvGraphicFramePr>
        <p:xfrm>
          <a:off x="844422" y="1713790"/>
          <a:ext cx="6743700" cy="350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11675-0D1C-F7F5-2481-ABF34B3F5FBF}"/>
              </a:ext>
            </a:extLst>
          </p:cNvPr>
          <p:cNvSpPr txBox="1"/>
          <p:nvPr/>
        </p:nvSpPr>
        <p:spPr>
          <a:xfrm>
            <a:off x="4115303" y="1430075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7B3423-49BD-4A36-9967-CF41DDFC250B}"/>
              </a:ext>
            </a:extLst>
          </p:cNvPr>
          <p:cNvSpPr/>
          <p:nvPr/>
        </p:nvSpPr>
        <p:spPr>
          <a:xfrm>
            <a:off x="3487119" y="3316514"/>
            <a:ext cx="216976" cy="992015"/>
          </a:xfrm>
          <a:prstGeom prst="rightBrace">
            <a:avLst>
              <a:gd name="adj1" fmla="val 4512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695F3-6501-04B0-A735-76E68B2C0007}"/>
              </a:ext>
            </a:extLst>
          </p:cNvPr>
          <p:cNvSpPr txBox="1"/>
          <p:nvPr/>
        </p:nvSpPr>
        <p:spPr>
          <a:xfrm>
            <a:off x="3683430" y="3206823"/>
            <a:ext cx="239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Evaluated for three different vulnerability profiles gathered from real DRAM modules</a:t>
            </a:r>
          </a:p>
        </p:txBody>
      </p:sp>
    </p:spTree>
    <p:extLst>
      <p:ext uri="{BB962C8B-B14F-4D97-AF65-F5344CB8AC3E}">
        <p14:creationId xmlns:p14="http://schemas.microsoft.com/office/powerpoint/2010/main" val="736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2" grpId="0" animBg="1"/>
      <p:bldGraphic spid="18" grpId="0" uiExpand="1">
        <p:bldSub>
          <a:bldChart bld="series" animBg="0"/>
        </p:bldSub>
      </p:bldGraphic>
      <p:bldP spid="2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6620-9C6C-4DC9-6F00-DE9CF998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A0CC81-3FD2-DE64-DBC4-4B7A939E3E4F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220A6-5627-AF53-DAD8-14792B031759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57567-2E21-4ADB-7278-69CADB65A9A4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E72CB-6C9A-D8E4-2A76-0AF375A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A1BCA6-537F-5F69-38FA-E8F4B1EB4F64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F0B180-984B-267A-1FF8-3D10E1D2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2CEF8-025A-F5EA-DC3C-C57B40E5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48AF9-6606-443D-1C60-A787528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F6DE5-0AD0-1AA8-A764-F22BACD8D133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FFF1B7-DF62-9933-9839-4D320ADA3B3E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E0FCE-B3AE-B6F2-8E3B-1774A2F4AD02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FEFA8-A34A-B09F-4B9B-6BC6C529603D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3A110-8E8A-EE31-F07A-FC677318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28F58-8547-9B34-3C5B-7F274942B9AA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672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2EA0-7E50-9D71-6331-DB6C731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8C559-B1FC-564D-8AB2-347FC6495522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85611-1E00-930E-631B-B10FFC1C52F5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DDCFF-BD8A-01FB-B907-4D115940F06A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62535-1510-BB8D-6418-24175042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F15FACF-0DA3-8E83-ADEF-D9A4E6F9BC37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CDDB5E9-B44A-B194-EC96-FE939ACC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3B3E0-34BD-2E14-55E9-B1CE66E1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2C11A-29DD-D1C1-0D28-9A13DAF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F1578-FF5E-8006-28B2-7C082C25048C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8C651-C698-F411-D4EC-26BC10F30C97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1C831-CB39-2512-20B4-CFEE6ECE8A2F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4BA00-6832-3CF3-45DA-4BB79852D7AA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DC8-ABDA-F59E-0E17-FA4CC4CBB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541B6-06A4-74DE-79F8-F37D39531F10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B7AD24-B94C-793A-267B-7072E45B8943}"/>
              </a:ext>
            </a:extLst>
          </p:cNvPr>
          <p:cNvSpPr/>
          <p:nvPr/>
        </p:nvSpPr>
        <p:spPr>
          <a:xfrm>
            <a:off x="0" y="965201"/>
            <a:ext cx="9144000" cy="54247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0E78-A2BE-94F3-C8D0-0A9A1848E34E}"/>
              </a:ext>
            </a:extLst>
          </p:cNvPr>
          <p:cNvSpPr txBox="1"/>
          <p:nvPr/>
        </p:nvSpPr>
        <p:spPr>
          <a:xfrm>
            <a:off x="2253703" y="2358895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1.63x 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05482-3453-1FF6-4BBA-8FF48D2812A2}"/>
              </a:ext>
            </a:extLst>
          </p:cNvPr>
          <p:cNvSpPr txBox="1"/>
          <p:nvPr/>
        </p:nvSpPr>
        <p:spPr>
          <a:xfrm>
            <a:off x="6270511" y="2382109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4.88x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63CD0-CDE3-52D3-130D-A59314B3737F}"/>
              </a:ext>
            </a:extLst>
          </p:cNvPr>
          <p:cNvSpPr txBox="1"/>
          <p:nvPr/>
        </p:nvSpPr>
        <p:spPr>
          <a:xfrm>
            <a:off x="6270511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1.07x Speedup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B9302-4D2C-632F-5975-F59A0B45E8FB}"/>
              </a:ext>
            </a:extLst>
          </p:cNvPr>
          <p:cNvSpPr txBox="1"/>
          <p:nvPr/>
        </p:nvSpPr>
        <p:spPr>
          <a:xfrm>
            <a:off x="2253703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4.80x Speedup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11E28-FCFA-4257-F101-F36600A480BA}"/>
              </a:ext>
            </a:extLst>
          </p:cNvPr>
          <p:cNvSpPr/>
          <p:nvPr/>
        </p:nvSpPr>
        <p:spPr>
          <a:xfrm>
            <a:off x="20253" y="30949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3F87-1090-2971-44AE-F5983CF6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FF7-3F30-C9C5-FA95-35C4209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5637-60CF-1A49-D37D-83B8A405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 first rigorous experimental study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on the spatial variation of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DRAM read disturbance across DRAM rows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144 DDR4 DRAM chips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three major manufacturers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rows in a bank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four banks in a DRAM chip</a:t>
            </a: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u="sng" dirty="0" err="1">
                <a:solidFill>
                  <a:srgbClr val="7030A0"/>
                </a:solidFill>
              </a:rPr>
              <a:t>Svärd</a:t>
            </a:r>
            <a:r>
              <a:rPr lang="en-US" sz="20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rgbClr val="7030A0"/>
                </a:solidFill>
              </a:rPr>
              <a:t>Dynamically tunes </a:t>
            </a:r>
            <a:r>
              <a:rPr lang="en-US" dirty="0">
                <a:solidFill>
                  <a:srgbClr val="7030A0"/>
                </a:solidFill>
              </a:rPr>
              <a:t>a solution’s aggressiveness (e.g., perform more/less refresh) to the </a:t>
            </a:r>
            <a:r>
              <a:rPr lang="en-US" b="1" dirty="0">
                <a:solidFill>
                  <a:srgbClr val="7030A0"/>
                </a:solidFill>
              </a:rPr>
              <a:t>victim row’s vulnerability </a:t>
            </a:r>
            <a:r>
              <a:rPr lang="en-US" dirty="0">
                <a:solidFill>
                  <a:srgbClr val="7030A0"/>
                </a:solidFill>
              </a:rPr>
              <a:t>to DRAM read disturbance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Implemented either in </a:t>
            </a:r>
            <a:r>
              <a:rPr lang="en-US" b="1" dirty="0">
                <a:solidFill>
                  <a:srgbClr val="7030A0"/>
                </a:solidFill>
              </a:rPr>
              <a:t>the memory controller </a:t>
            </a:r>
            <a:r>
              <a:rPr lang="en-US" dirty="0">
                <a:solidFill>
                  <a:srgbClr val="7030A0"/>
                </a:solidFill>
              </a:rPr>
              <a:t>or in</a:t>
            </a:r>
            <a:r>
              <a:rPr lang="en-US" b="1" dirty="0">
                <a:solidFill>
                  <a:srgbClr val="7030A0"/>
                </a:solidFill>
              </a:rPr>
              <a:t> the DRAM chip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47F8C8-3990-DF4B-0306-5615458F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30ECE9-E793-731F-76C3-713CFC1768BA}"/>
              </a:ext>
            </a:extLst>
          </p:cNvPr>
          <p:cNvSpPr/>
          <p:nvPr/>
        </p:nvSpPr>
        <p:spPr>
          <a:xfrm>
            <a:off x="-3" y="2376720"/>
            <a:ext cx="9144000" cy="8229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varies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C8EB4-5AFA-F3B2-C482-07B9D34533FC}"/>
              </a:ext>
            </a:extLst>
          </p:cNvPr>
          <p:cNvSpPr/>
          <p:nvPr/>
        </p:nvSpPr>
        <p:spPr>
          <a:xfrm>
            <a:off x="0" y="5069839"/>
            <a:ext cx="9159262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5DB8-6F53-77D5-0C85-5A7597F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5985769"/>
            <a:ext cx="7086600" cy="49758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4F7834-B9B3-53B5-17E1-51A5A615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0" y="5985768"/>
            <a:ext cx="1890531" cy="37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35A3-F2EA-DEF8-2338-9550E582EC03}"/>
              </a:ext>
            </a:extLst>
          </p:cNvPr>
          <p:cNvSpPr txBox="1"/>
          <p:nvPr/>
        </p:nvSpPr>
        <p:spPr>
          <a:xfrm>
            <a:off x="1244770" y="58760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996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6B0-E785-9873-978E-0AA26C8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312D-D67B-B7C7-083F-751F6FE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Efficient and Scalable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A82-264E-A87A-F033-8D1074A0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9EEE-1BCE-0A37-BF0C-CCB24DFF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C72C3-6BBB-ACA9-8C54-953D9450FEB2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361E314-E115-B97A-7200-7FA73C8B0C4F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59DB1-FFF3-8CBD-89AB-241410A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695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Recent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143506" y="2169972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033571" y="2169972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599370" y="2169972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7384297" y="2498464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49" r="18749"/>
          <a:stretch/>
        </p:blipFill>
        <p:spPr>
          <a:xfrm>
            <a:off x="285789" y="1732697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5" r="1735"/>
          <a:stretch/>
        </p:blipFill>
        <p:spPr>
          <a:xfrm>
            <a:off x="1789882" y="1606282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57" t="21420" r="25716" b="28627"/>
          <a:stretch/>
        </p:blipFill>
        <p:spPr>
          <a:xfrm>
            <a:off x="5090661" y="2269067"/>
            <a:ext cx="1739118" cy="17159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8" r="448"/>
          <a:stretch/>
        </p:blipFill>
        <p:spPr>
          <a:xfrm>
            <a:off x="7527711" y="2358424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9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689241" y="1500479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82" t="22406" r="26853" b="27873"/>
          <a:stretch/>
        </p:blipFill>
        <p:spPr>
          <a:xfrm>
            <a:off x="5189038" y="1636889"/>
            <a:ext cx="1690191" cy="170793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1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Details and Discussion on YouTube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1" y="1239693"/>
            <a:ext cx="4665230" cy="25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61"/>
          <a:stretch/>
        </p:blipFill>
        <p:spPr>
          <a:xfrm>
            <a:off x="340496" y="2497930"/>
            <a:ext cx="2447860" cy="67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5261712" y="2965033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239693"/>
            <a:ext cx="1725340" cy="17253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2F490D-8940-1F6E-4BB1-8EA45CB9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256181" y="3866739"/>
            <a:ext cx="4666088" cy="25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76524-FBDA-E4EA-C7F7-088A42DD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55" y="5263285"/>
            <a:ext cx="2409201" cy="7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4CC42-7CBC-DAB5-A706-F25B39BD7370}"/>
              </a:ext>
            </a:extLst>
          </p:cNvPr>
          <p:cNvSpPr txBox="1"/>
          <p:nvPr/>
        </p:nvSpPr>
        <p:spPr>
          <a:xfrm>
            <a:off x="5261712" y="5826520"/>
            <a:ext cx="3649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hlinkClick r:id="rId8"/>
              </a:rPr>
              <a:t>https://www.youtube.com/live/YQwRYWpCsk0?si=jXPueMHb5wgs69-q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0A4D4-FF56-B546-DD04-2AD74BA40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425" y="4007459"/>
            <a:ext cx="1763582" cy="17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13 March 2024</a:t>
            </a:r>
          </a:p>
          <a:p>
            <a:r>
              <a:rPr lang="en-US" sz="2000" dirty="0"/>
              <a:t>ARM Cambridge</a:t>
            </a:r>
          </a:p>
        </p:txBody>
      </p:sp>
    </p:spTree>
    <p:extLst>
      <p:ext uri="{BB962C8B-B14F-4D97-AF65-F5344CB8AC3E}">
        <p14:creationId xmlns:p14="http://schemas.microsoft.com/office/powerpoint/2010/main" val="2964419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Current and Future Work Discussion</a:t>
            </a:r>
          </a:p>
        </p:txBody>
      </p:sp>
    </p:spTree>
    <p:extLst>
      <p:ext uri="{BB962C8B-B14F-4D97-AF65-F5344CB8AC3E}">
        <p14:creationId xmlns:p14="http://schemas.microsoft.com/office/powerpoint/2010/main" val="197223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The RowHammer Vulnerability [Kim+, ISCA’14]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closing</a:t>
            </a:r>
            <a:r>
              <a:rPr lang="en-US" sz="2400" dirty="0">
                <a:solidFill>
                  <a:srgbClr val="C00000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RowHammer bitflips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C00000"/>
                </a:solidFill>
              </a:rPr>
              <a:t>memory isolation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5B818-5A04-C0FC-B864-B1AEB1A7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9143999" cy="2819400"/>
          </a:xfrm>
        </p:spPr>
        <p:txBody>
          <a:bodyPr>
            <a:normAutofit/>
          </a:bodyPr>
          <a:lstStyle/>
          <a:p>
            <a:pPr marL="215900" lvl="1" indent="0">
              <a:buClr>
                <a:schemeClr val="tx1"/>
              </a:buClr>
              <a:buNone/>
            </a:pPr>
            <a:r>
              <a:rPr lang="en-US" sz="2400" i="0" dirty="0">
                <a:effectLst/>
              </a:rPr>
              <a:t>While the memory systems</a:t>
            </a: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i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scale-up and are shared </a:t>
            </a:r>
            <a:r>
              <a:rPr lang="en-US" sz="2400" b="0" i="0" dirty="0">
                <a:effectLst/>
              </a:rPr>
              <a:t>across many users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(e.g., disaggregated memory systems)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scale-down</a:t>
            </a:r>
            <a:r>
              <a:rPr lang="en-US" sz="2400" b="0" i="0" dirty="0">
                <a:effectLst/>
              </a:rPr>
              <a:t> in manufacturing technology node size 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support </a:t>
            </a:r>
            <a:r>
              <a:rPr lang="en-US" sz="2400" b="1" i="0" dirty="0">
                <a:solidFill>
                  <a:srgbClr val="00B050"/>
                </a:solidFill>
                <a:effectLst/>
              </a:rPr>
              <a:t>processing near/using memory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7072374" y="1069640"/>
            <a:ext cx="1467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00B050"/>
                </a:solidFill>
                <a:latin typeface="Font Awesome 5 Free Regular" panose="02000503000000000000" pitchFamily="2" charset="0"/>
              </a:rPr>
              <a:t>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Energy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Efficiency</a:t>
            </a:r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5068122" y="1061870"/>
            <a:ext cx="14708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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Fairness</a:t>
            </a:r>
            <a:endParaRPr lang="en-US" sz="3600" dirty="0">
              <a:ln w="3175">
                <a:noFill/>
              </a:ln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604558" y="1061870"/>
            <a:ext cx="15208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Font Awesome 5 Free Regular" panose="02000503000000000000" pitchFamily="2" charset="0"/>
              </a:rPr>
              <a:t>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250A-F29F-427A-4EF2-31A9444AE38D}"/>
              </a:ext>
            </a:extLst>
          </p:cNvPr>
          <p:cNvSpPr txBox="1"/>
          <p:nvPr/>
        </p:nvSpPr>
        <p:spPr>
          <a:xfrm>
            <a:off x="2658759" y="1068060"/>
            <a:ext cx="187596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C00000"/>
                </a:solidFill>
                <a:latin typeface="Font Awesome 5 Free Regular" panose="02000503000000000000" pitchFamily="2" charset="0"/>
              </a:rPr>
              <a:t>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A7D0E-820D-EF72-622B-DAF675E0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3" grpId="0"/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8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72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3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285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7744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59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8639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358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4C7-C2A9-517B-5FB1-9AF15405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B7D038-08B5-1BE1-27F3-0899F3EA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RowHammer Mitigation:</a:t>
            </a:r>
            <a:br>
              <a:rPr lang="en-US" dirty="0"/>
            </a:br>
            <a:r>
              <a:rPr lang="en-US" dirty="0"/>
              <a:t>Preventive Refresh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14C7E27-BF29-01B9-68E1-363A42A7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[Kim+ ISCA’20]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408ED9F-B82F-4B5F-97F6-78D7B52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B309-C2CE-4D90-B104-F7E98438FC65}" type="slidenum">
              <a:rPr lang="tr-TR" smtClean="0"/>
              <a:t>6</a:t>
            </a:fld>
            <a:endParaRPr lang="tr-TR"/>
          </a:p>
        </p:txBody>
      </p:sp>
      <p:sp>
        <p:nvSpPr>
          <p:cNvPr id="28" name="Punchline">
            <a:extLst>
              <a:ext uri="{FF2B5EF4-FFF2-40B4-BE49-F238E27FC236}">
                <a16:creationId xmlns:a16="http://schemas.microsoft.com/office/drawing/2014/main" id="{6423C439-244E-9AB5-42D3-22D61C5780AE}"/>
              </a:ext>
            </a:extLst>
          </p:cNvPr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FD9E752C-B333-DA59-A0E1-0F252896BC00}"/>
              </a:ext>
            </a:extLst>
          </p:cNvPr>
          <p:cNvSpPr/>
          <p:nvPr/>
        </p:nvSpPr>
        <p:spPr>
          <a:xfrm>
            <a:off x="579892" y="1044305"/>
            <a:ext cx="7984215" cy="4217949"/>
          </a:xfrm>
          <a:prstGeom prst="roundRect">
            <a:avLst>
              <a:gd name="adj" fmla="val 9311"/>
            </a:avLst>
          </a:prstGeom>
          <a:solidFill>
            <a:srgbClr val="F3F6FB"/>
          </a:solidFill>
          <a:ln w="38100">
            <a:solidFill>
              <a:srgbClr val="316C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CD0DFF6C-A4D2-BEA3-46CE-63B24F5F39F2}"/>
              </a:ext>
            </a:extLst>
          </p:cNvPr>
          <p:cNvCxnSpPr>
            <a:cxnSpLocks/>
          </p:cNvCxnSpPr>
          <p:nvPr/>
        </p:nvCxnSpPr>
        <p:spPr>
          <a:xfrm>
            <a:off x="1024997" y="19722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2811A76-60F5-E4D8-921D-9665990AD36D}"/>
              </a:ext>
            </a:extLst>
          </p:cNvPr>
          <p:cNvCxnSpPr>
            <a:cxnSpLocks/>
          </p:cNvCxnSpPr>
          <p:nvPr/>
        </p:nvCxnSpPr>
        <p:spPr>
          <a:xfrm>
            <a:off x="1024997" y="265807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FFF95D21-4785-798B-F5B9-44E96E099832}"/>
              </a:ext>
            </a:extLst>
          </p:cNvPr>
          <p:cNvCxnSpPr>
            <a:cxnSpLocks/>
          </p:cNvCxnSpPr>
          <p:nvPr/>
        </p:nvCxnSpPr>
        <p:spPr>
          <a:xfrm>
            <a:off x="1024997" y="3340084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9549D0F3-34BB-0A6E-A6E6-AA7CEF67659C}"/>
              </a:ext>
            </a:extLst>
          </p:cNvPr>
          <p:cNvCxnSpPr>
            <a:cxnSpLocks/>
          </p:cNvCxnSpPr>
          <p:nvPr/>
        </p:nvCxnSpPr>
        <p:spPr>
          <a:xfrm>
            <a:off x="1024997" y="4014436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9">
            <a:extLst>
              <a:ext uri="{FF2B5EF4-FFF2-40B4-BE49-F238E27FC236}">
                <a16:creationId xmlns:a16="http://schemas.microsoft.com/office/drawing/2014/main" id="{6FFDD20D-154B-E61B-9F24-49FA623C64E9}"/>
              </a:ext>
            </a:extLst>
          </p:cNvPr>
          <p:cNvCxnSpPr>
            <a:cxnSpLocks/>
          </p:cNvCxnSpPr>
          <p:nvPr/>
        </p:nvCxnSpPr>
        <p:spPr>
          <a:xfrm>
            <a:off x="1024997" y="4654985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2">
            <a:extLst>
              <a:ext uri="{FF2B5EF4-FFF2-40B4-BE49-F238E27FC236}">
                <a16:creationId xmlns:a16="http://schemas.microsoft.com/office/drawing/2014/main" id="{B5A14210-8F7B-EC2A-91A3-CCB59D328DC4}"/>
              </a:ext>
            </a:extLst>
          </p:cNvPr>
          <p:cNvSpPr/>
          <p:nvPr/>
        </p:nvSpPr>
        <p:spPr>
          <a:xfrm>
            <a:off x="1436477" y="163889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0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3B8A600A-4C2E-6CE8-6F7E-1F30E400D55A}"/>
              </a:ext>
            </a:extLst>
          </p:cNvPr>
          <p:cNvSpPr/>
          <p:nvPr/>
        </p:nvSpPr>
        <p:spPr>
          <a:xfrm>
            <a:off x="1436477" y="434724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FF75C161-4F55-0602-02C0-DAC2F8A18C77}"/>
              </a:ext>
            </a:extLst>
          </p:cNvPr>
          <p:cNvSpPr/>
          <p:nvPr/>
        </p:nvSpPr>
        <p:spPr>
          <a:xfrm>
            <a:off x="1436477" y="2313204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1</a:t>
            </a:r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FE31D657-E992-5052-95D2-B8C9E7EAD730}"/>
              </a:ext>
            </a:extLst>
          </p:cNvPr>
          <p:cNvSpPr/>
          <p:nvPr/>
        </p:nvSpPr>
        <p:spPr>
          <a:xfrm>
            <a:off x="1436477" y="2978952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6728CD3A-8BD0-55AD-1EAB-45E8B55AC078}"/>
              </a:ext>
            </a:extLst>
          </p:cNvPr>
          <p:cNvSpPr/>
          <p:nvPr/>
        </p:nvSpPr>
        <p:spPr>
          <a:xfrm>
            <a:off x="1436477" y="3652251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3</a:t>
            </a: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B773B42A-9FF4-EB49-0DDD-555C80A47755}"/>
              </a:ext>
            </a:extLst>
          </p:cNvPr>
          <p:cNvSpPr/>
          <p:nvPr/>
        </p:nvSpPr>
        <p:spPr>
          <a:xfrm>
            <a:off x="1436477" y="4330169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4</a:t>
            </a:r>
          </a:p>
        </p:txBody>
      </p:sp>
      <p:grpSp>
        <p:nvGrpSpPr>
          <p:cNvPr id="54" name="Group 3">
            <a:extLst>
              <a:ext uri="{FF2B5EF4-FFF2-40B4-BE49-F238E27FC236}">
                <a16:creationId xmlns:a16="http://schemas.microsoft.com/office/drawing/2014/main" id="{A835A1B2-4743-8581-AE0A-2AA9AC00F4B7}"/>
              </a:ext>
            </a:extLst>
          </p:cNvPr>
          <p:cNvGrpSpPr/>
          <p:nvPr/>
        </p:nvGrpSpPr>
        <p:grpSpPr>
          <a:xfrm>
            <a:off x="1428644" y="2311226"/>
            <a:ext cx="6286713" cy="1990657"/>
            <a:chOff x="1428644" y="1937227"/>
            <a:chExt cx="6286713" cy="1990657"/>
          </a:xfrm>
        </p:grpSpPr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EABE3221-BB0A-5BFA-9A3F-7E5DC3B4538A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D19F1BD-B52E-49A2-68DA-407A0E51A6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78D8E557-DE5C-D2D9-B524-A9EC8964731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E8F127D6-C218-7814-002E-C8278B367CE2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41903D26-5C02-28EE-03CB-B8E196569AA2}"/>
              </a:ext>
            </a:extLst>
          </p:cNvPr>
          <p:cNvGrpSpPr/>
          <p:nvPr/>
        </p:nvGrpSpPr>
        <p:grpSpPr>
          <a:xfrm>
            <a:off x="1428644" y="2977963"/>
            <a:ext cx="6286713" cy="649632"/>
            <a:chOff x="1428644" y="2603964"/>
            <a:chExt cx="6286713" cy="649632"/>
          </a:xfrm>
        </p:grpSpPr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C255E0CD-E875-9110-4129-18A662BBC48E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8B90AF4-4403-9388-9093-9C45A766B43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closed</a:t>
              </a:r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A39F8D4-6831-3D3C-9411-382BE89AC4C6}"/>
              </a:ext>
            </a:extLst>
          </p:cNvPr>
          <p:cNvGrpSpPr/>
          <p:nvPr/>
        </p:nvGrpSpPr>
        <p:grpSpPr>
          <a:xfrm>
            <a:off x="1425311" y="1638892"/>
            <a:ext cx="6286713" cy="3344517"/>
            <a:chOff x="1428644" y="1260576"/>
            <a:chExt cx="6286713" cy="3344517"/>
          </a:xfrm>
        </p:grpSpPr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666E21CE-57C9-817F-5BB5-AC98B5F3AF5C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1AACEE0-2F65-14C3-C10C-3442004FB315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A58FB7E6-7861-5CFA-00DE-E0CDB78A4CF7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1</a:t>
              </a: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79095C8-FF62-3B34-A374-76CE3D7B3D30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3</a:t>
              </a: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405CEE7E-03FF-959B-D60A-7DFE64128B49}"/>
                </a:ext>
              </a:extLst>
            </p:cNvPr>
            <p:cNvSpPr/>
            <p:nvPr/>
          </p:nvSpPr>
          <p:spPr>
            <a:xfrm>
              <a:off x="1436477" y="1260576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9169E81-7992-7111-0EA9-C39C68176836}"/>
                </a:ext>
              </a:extLst>
            </p:cNvPr>
            <p:cNvSpPr/>
            <p:nvPr/>
          </p:nvSpPr>
          <p:spPr>
            <a:xfrm>
              <a:off x="1436477" y="3955461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4</a:t>
              </a:r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0E301E-A797-DC9C-BD96-E438B32089E9}"/>
              </a:ext>
            </a:extLst>
          </p:cNvPr>
          <p:cNvGrpSpPr/>
          <p:nvPr/>
        </p:nvGrpSpPr>
        <p:grpSpPr>
          <a:xfrm>
            <a:off x="1439258" y="1645460"/>
            <a:ext cx="6278880" cy="3330024"/>
            <a:chOff x="1439258" y="1645460"/>
            <a:chExt cx="6278880" cy="3330024"/>
          </a:xfrm>
        </p:grpSpPr>
        <p:sp>
          <p:nvSpPr>
            <p:cNvPr id="19" name="Rectangle 67">
              <a:extLst>
                <a:ext uri="{FF2B5EF4-FFF2-40B4-BE49-F238E27FC236}">
                  <a16:creationId xmlns:a16="http://schemas.microsoft.com/office/drawing/2014/main" id="{8434E82F-BDF7-194E-34E4-C345ADDD2EC1}"/>
                </a:ext>
              </a:extLst>
            </p:cNvPr>
            <p:cNvSpPr/>
            <p:nvPr/>
          </p:nvSpPr>
          <p:spPr>
            <a:xfrm>
              <a:off x="1439258" y="1645460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0</a:t>
              </a:r>
            </a:p>
          </p:txBody>
        </p:sp>
        <p:sp>
          <p:nvSpPr>
            <p:cNvPr id="20" name="Rectangle 67">
              <a:extLst>
                <a:ext uri="{FF2B5EF4-FFF2-40B4-BE49-F238E27FC236}">
                  <a16:creationId xmlns:a16="http://schemas.microsoft.com/office/drawing/2014/main" id="{75ECB2A2-F592-BBF7-DFFD-051095F26D57}"/>
                </a:ext>
              </a:extLst>
            </p:cNvPr>
            <p:cNvSpPr/>
            <p:nvPr/>
          </p:nvSpPr>
          <p:spPr>
            <a:xfrm>
              <a:off x="1439258" y="231862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67">
              <a:extLst>
                <a:ext uri="{FF2B5EF4-FFF2-40B4-BE49-F238E27FC236}">
                  <a16:creationId xmlns:a16="http://schemas.microsoft.com/office/drawing/2014/main" id="{BFBA1599-DFEC-42BA-10F1-544D4B1460AC}"/>
                </a:ext>
              </a:extLst>
            </p:cNvPr>
            <p:cNvSpPr/>
            <p:nvPr/>
          </p:nvSpPr>
          <p:spPr>
            <a:xfrm>
              <a:off x="1439258" y="3657649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Rectangle 67">
              <a:extLst>
                <a:ext uri="{FF2B5EF4-FFF2-40B4-BE49-F238E27FC236}">
                  <a16:creationId xmlns:a16="http://schemas.microsoft.com/office/drawing/2014/main" id="{A397B196-455C-3A11-244C-18926A973F91}"/>
                </a:ext>
              </a:extLst>
            </p:cNvPr>
            <p:cNvSpPr/>
            <p:nvPr/>
          </p:nvSpPr>
          <p:spPr>
            <a:xfrm>
              <a:off x="1439258" y="4325852"/>
              <a:ext cx="6278880" cy="649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</a:t>
              </a: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E4608A6-A5A9-16A9-E7A5-2C9B45C63BF8}"/>
              </a:ext>
            </a:extLst>
          </p:cNvPr>
          <p:cNvGrpSpPr/>
          <p:nvPr/>
        </p:nvGrpSpPr>
        <p:grpSpPr>
          <a:xfrm>
            <a:off x="5458418" y="1698202"/>
            <a:ext cx="2285690" cy="3181114"/>
            <a:chOff x="5458418" y="1324203"/>
            <a:chExt cx="2285690" cy="3181114"/>
          </a:xfrm>
        </p:grpSpPr>
        <p:sp>
          <p:nvSpPr>
            <p:cNvPr id="70" name="Rectangle 92">
              <a:extLst>
                <a:ext uri="{FF2B5EF4-FFF2-40B4-BE49-F238E27FC236}">
                  <a16:creationId xmlns:a16="http://schemas.microsoft.com/office/drawing/2014/main" id="{A0125CD5-09AB-F1D7-5BB6-2D97D7DCCFDE}"/>
                </a:ext>
              </a:extLst>
            </p:cNvPr>
            <p:cNvSpPr/>
            <p:nvPr/>
          </p:nvSpPr>
          <p:spPr>
            <a:xfrm>
              <a:off x="6016776" y="1324203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1" name="Rectangle 101">
              <a:extLst>
                <a:ext uri="{FF2B5EF4-FFF2-40B4-BE49-F238E27FC236}">
                  <a16:creationId xmlns:a16="http://schemas.microsoft.com/office/drawing/2014/main" id="{DD6B8770-0CCD-E313-66D6-C46E5AD177A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2" name="Rectangle 102">
              <a:extLst>
                <a:ext uri="{FF2B5EF4-FFF2-40B4-BE49-F238E27FC236}">
                  <a16:creationId xmlns:a16="http://schemas.microsoft.com/office/drawing/2014/main" id="{7908C28E-0A5F-783E-83C9-3FF935F27B99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3" name="Rectangle 103">
              <a:extLst>
                <a:ext uri="{FF2B5EF4-FFF2-40B4-BE49-F238E27FC236}">
                  <a16:creationId xmlns:a16="http://schemas.microsoft.com/office/drawing/2014/main" id="{B6DEDE92-EE63-3E65-D0BF-C0328C78D024}"/>
                </a:ext>
              </a:extLst>
            </p:cNvPr>
            <p:cNvSpPr/>
            <p:nvPr/>
          </p:nvSpPr>
          <p:spPr>
            <a:xfrm>
              <a:off x="6016776" y="4043652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sp>
          <p:nvSpPr>
            <p:cNvPr id="74" name="Rectangle 90">
              <a:extLst>
                <a:ext uri="{FF2B5EF4-FFF2-40B4-BE49-F238E27FC236}">
                  <a16:creationId xmlns:a16="http://schemas.microsoft.com/office/drawing/2014/main" id="{E6C837A2-01D4-EBDE-A941-D8319DE64E5D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grpSp>
        <p:nvGrpSpPr>
          <p:cNvPr id="75" name="Group 47">
            <a:extLst>
              <a:ext uri="{FF2B5EF4-FFF2-40B4-BE49-F238E27FC236}">
                <a16:creationId xmlns:a16="http://schemas.microsoft.com/office/drawing/2014/main" id="{93177483-57CC-E238-4F11-DF76F0F80295}"/>
              </a:ext>
            </a:extLst>
          </p:cNvPr>
          <p:cNvGrpSpPr/>
          <p:nvPr/>
        </p:nvGrpSpPr>
        <p:grpSpPr>
          <a:xfrm>
            <a:off x="1436070" y="2982746"/>
            <a:ext cx="6271453" cy="649632"/>
            <a:chOff x="1428644" y="2604952"/>
            <a:chExt cx="6286713" cy="649632"/>
          </a:xfrm>
        </p:grpSpPr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8C10F4EB-1017-0CF9-B462-40D9DDA737C6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2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295AAA72-AF55-565A-3C86-0C13220E0C5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open</a:t>
              </a:r>
            </a:p>
          </p:txBody>
        </p:sp>
      </p:grpSp>
      <p:sp>
        <p:nvSpPr>
          <p:cNvPr id="79" name="Rectangle 50">
            <a:extLst>
              <a:ext uri="{FF2B5EF4-FFF2-40B4-BE49-F238E27FC236}">
                <a16:creationId xmlns:a16="http://schemas.microsoft.com/office/drawing/2014/main" id="{20051217-AB62-D7DB-C07B-CB68B29859D1}"/>
              </a:ext>
            </a:extLst>
          </p:cNvPr>
          <p:cNvSpPr/>
          <p:nvPr/>
        </p:nvSpPr>
        <p:spPr>
          <a:xfrm>
            <a:off x="1441587" y="2987585"/>
            <a:ext cx="6266955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2</a:t>
            </a: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74FD8070-ABC7-4541-50F7-E08E7F032CA9}"/>
              </a:ext>
            </a:extLst>
          </p:cNvPr>
          <p:cNvSpPr/>
          <p:nvPr/>
        </p:nvSpPr>
        <p:spPr>
          <a:xfrm>
            <a:off x="579893" y="1082617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16CE3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16CE3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EEB5DACA-CFBF-EA81-2E3D-B80B111103C3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Refreshing</a:t>
            </a:r>
            <a:r>
              <a:rPr lang="en-US" sz="2800" dirty="0"/>
              <a:t> potential victim rows </a:t>
            </a:r>
            <a:br>
              <a:rPr lang="en-US" sz="2800" dirty="0"/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mitigates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read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disturbance</a:t>
            </a: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2800" b="1" dirty="0" err="1">
                <a:solidFill>
                  <a:schemeClr val="accent6">
                    <a:lumMod val="75000"/>
                  </a:schemeClr>
                </a:solidFill>
              </a:rPr>
              <a:t>bitflips</a:t>
            </a:r>
            <a:endParaRPr lang="en-US" sz="2800" b="1" dirty="0"/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9CC528A-EDE5-4261-35BA-587ACD0CFA6F}"/>
              </a:ext>
            </a:extLst>
          </p:cNvPr>
          <p:cNvSpPr/>
          <p:nvPr/>
        </p:nvSpPr>
        <p:spPr>
          <a:xfrm>
            <a:off x="5432448" y="3061312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Aggressor Row</a:t>
            </a:r>
          </a:p>
        </p:txBody>
      </p:sp>
    </p:spTree>
    <p:extLst>
      <p:ext uri="{BB962C8B-B14F-4D97-AF65-F5344CB8AC3E}">
        <p14:creationId xmlns:p14="http://schemas.microsoft.com/office/powerpoint/2010/main" val="32856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10CA-A617-6CD3-03A7-36FCEA6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1000 Activations?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6CCE-69A1-5138-77CF-1C0A186F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5201"/>
            <a:ext cx="3601116" cy="5336922"/>
          </a:xfrm>
        </p:spPr>
        <p:txBody>
          <a:bodyPr>
            <a:noAutofit/>
          </a:bodyPr>
          <a:lstStyle/>
          <a:p>
            <a:endParaRPr lang="en-US" sz="1300" dirty="0"/>
          </a:p>
          <a:p>
            <a:pPr>
              <a:buClr>
                <a:schemeClr val="tx1"/>
              </a:buClr>
            </a:pPr>
            <a:r>
              <a:rPr lang="en-US" sz="2000" dirty="0"/>
              <a:t>Bitflips occur </a:t>
            </a:r>
            <a:br>
              <a:rPr lang="en-US" sz="2000" dirty="0"/>
            </a:br>
            <a:r>
              <a:rPr lang="en-US" sz="2000" b="1" dirty="0"/>
              <a:t>at ~1000 activations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Mitigation mechanisms trigger </a:t>
            </a:r>
            <a:r>
              <a:rPr lang="en-US" sz="2000" b="1" dirty="0"/>
              <a:t>preventive actions</a:t>
            </a:r>
            <a:r>
              <a:rPr lang="en-US" sz="2000" dirty="0"/>
              <a:t> (e.g., preventive refresh) </a:t>
            </a:r>
            <a:br>
              <a:rPr lang="en-US" sz="2000" dirty="0"/>
            </a:br>
            <a:r>
              <a:rPr lang="en-US" sz="2000" b="1" dirty="0"/>
              <a:t>at</a:t>
            </a:r>
            <a:r>
              <a:rPr lang="en-US" sz="2000" dirty="0"/>
              <a:t> </a:t>
            </a:r>
            <a:r>
              <a:rPr lang="en-US" sz="2000" b="1" dirty="0"/>
              <a:t>~500 activations</a:t>
            </a:r>
          </a:p>
          <a:p>
            <a:pPr>
              <a:buClr>
                <a:schemeClr val="tx1"/>
              </a:buClr>
            </a:pPr>
            <a:endParaRPr lang="en-US" sz="1200" b="1" dirty="0"/>
          </a:p>
          <a:p>
            <a:pPr>
              <a:buClr>
                <a:schemeClr val="tx1"/>
              </a:buClr>
            </a:pPr>
            <a:r>
              <a:rPr lang="en-US" sz="2000" dirty="0"/>
              <a:t>Is 500 </a:t>
            </a:r>
            <a:r>
              <a:rPr lang="en-US" sz="2000" b="1" dirty="0"/>
              <a:t>a distinctive activation count</a:t>
            </a:r>
            <a:r>
              <a:rPr lang="en-US" sz="2000" dirty="0"/>
              <a:t>? </a:t>
            </a:r>
          </a:p>
          <a:p>
            <a:pPr>
              <a:buClr>
                <a:schemeClr val="tx1"/>
              </a:buClr>
            </a:pPr>
            <a:endParaRPr lang="en-US" sz="1200" dirty="0"/>
          </a:p>
          <a:p>
            <a:pPr>
              <a:buClr>
                <a:schemeClr val="tx1"/>
              </a:buClr>
            </a:pPr>
            <a:r>
              <a:rPr lang="en-US" sz="2000" dirty="0"/>
              <a:t>Benign workloads activate </a:t>
            </a:r>
            <a:r>
              <a:rPr lang="en-US" sz="2000" b="1" dirty="0"/>
              <a:t>hundreds of rows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more than </a:t>
            </a:r>
            <a:r>
              <a:rPr lang="en-US" sz="2000" b="1" dirty="0"/>
              <a:t>500 times </a:t>
            </a:r>
            <a:br>
              <a:rPr lang="en-US" sz="2000" dirty="0"/>
            </a:br>
            <a:r>
              <a:rPr lang="en-US" sz="2000" dirty="0"/>
              <a:t>in a refresh window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90E6D-D1C8-0853-7A26-C63AF8C7FC01}"/>
              </a:ext>
            </a:extLst>
          </p:cNvPr>
          <p:cNvGrpSpPr/>
          <p:nvPr/>
        </p:nvGrpSpPr>
        <p:grpSpPr>
          <a:xfrm>
            <a:off x="3650139" y="1767741"/>
            <a:ext cx="5458156" cy="3895132"/>
            <a:chOff x="3650139" y="1878581"/>
            <a:chExt cx="5458156" cy="38951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7E276-F8CE-7CF1-43CA-DEFE5B8F0CAA}"/>
                </a:ext>
              </a:extLst>
            </p:cNvPr>
            <p:cNvSpPr/>
            <p:nvPr/>
          </p:nvSpPr>
          <p:spPr>
            <a:xfrm>
              <a:off x="3650139" y="1878581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CA2A2-6472-ACFA-7EE5-338391EA24C4}"/>
                </a:ext>
              </a:extLst>
            </p:cNvPr>
            <p:cNvSpPr/>
            <p:nvPr/>
          </p:nvSpPr>
          <p:spPr>
            <a:xfrm>
              <a:off x="3650139" y="2891285"/>
              <a:ext cx="5444836" cy="4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2262D0-BF73-65B9-6CF4-EC7AA395798E}"/>
                </a:ext>
              </a:extLst>
            </p:cNvPr>
            <p:cNvSpPr/>
            <p:nvPr/>
          </p:nvSpPr>
          <p:spPr>
            <a:xfrm>
              <a:off x="3650139" y="3903989"/>
              <a:ext cx="5444836" cy="8481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BF08B6-296F-66AC-C130-F433022057BF}"/>
                </a:ext>
              </a:extLst>
            </p:cNvPr>
            <p:cNvSpPr/>
            <p:nvPr/>
          </p:nvSpPr>
          <p:spPr>
            <a:xfrm>
              <a:off x="3663459" y="5555673"/>
              <a:ext cx="5444836" cy="218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5BB19-E0AD-EE34-CCC0-97E35A3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B25BC-0B99-EFAB-C184-549404539817}"/>
              </a:ext>
            </a:extLst>
          </p:cNvPr>
          <p:cNvGrpSpPr/>
          <p:nvPr/>
        </p:nvGrpSpPr>
        <p:grpSpPr>
          <a:xfrm>
            <a:off x="3601115" y="871815"/>
            <a:ext cx="5542885" cy="5013787"/>
            <a:chOff x="3601115" y="982655"/>
            <a:chExt cx="5542885" cy="501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88E5F3-33FE-1EBD-C0CD-494AE2491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373" b="5371"/>
            <a:stretch/>
          </p:blipFill>
          <p:spPr>
            <a:xfrm>
              <a:off x="3601115" y="1600223"/>
              <a:ext cx="5542885" cy="4396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3E00F-EA91-22D8-3B12-57C693EEF1EE}"/>
                </a:ext>
              </a:extLst>
            </p:cNvPr>
            <p:cNvSpPr txBox="1"/>
            <p:nvPr/>
          </p:nvSpPr>
          <p:spPr>
            <a:xfrm>
              <a:off x="3601115" y="982655"/>
              <a:ext cx="55428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Memory intensive workloads </a:t>
              </a:r>
              <a:br>
                <a:rPr lang="en-US" sz="2000" b="1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from SPEC’06, SPEC’17, TPC, YCSB, and </a:t>
              </a:r>
              <a:r>
                <a:rPr lang="en-US" dirty="0" err="1">
                  <a:latin typeface="Cambria" panose="02040503050406030204" pitchFamily="18" charset="0"/>
                </a:rPr>
                <a:t>MediaBench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DB4CFA-52D1-71BC-2BE8-6393E822AF0E}"/>
              </a:ext>
            </a:extLst>
          </p:cNvPr>
          <p:cNvSpPr/>
          <p:nvPr/>
        </p:nvSpPr>
        <p:spPr>
          <a:xfrm>
            <a:off x="5209309" y="1489383"/>
            <a:ext cx="2854036" cy="4344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976B7-191A-9E92-E34C-FB17737A64C3}"/>
              </a:ext>
            </a:extLst>
          </p:cNvPr>
          <p:cNvSpPr/>
          <p:nvPr/>
        </p:nvSpPr>
        <p:spPr>
          <a:xfrm>
            <a:off x="0" y="5936902"/>
            <a:ext cx="9144000" cy="543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Benign workloads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might not be so benign</a:t>
            </a:r>
          </a:p>
        </p:txBody>
      </p:sp>
    </p:spTree>
    <p:extLst>
      <p:ext uri="{BB962C8B-B14F-4D97-AF65-F5344CB8AC3E}">
        <p14:creationId xmlns:p14="http://schemas.microsoft.com/office/powerpoint/2010/main" val="19563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0" y="2952680"/>
            <a:ext cx="8936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 thousand activations </a:t>
            </a:r>
            <a:r>
              <a:rPr lang="en-US" dirty="0">
                <a:latin typeface="Cambria" panose="02040503050406030204" pitchFamily="18" charset="0"/>
              </a:rPr>
              <a:t>are enough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to induce bitflips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Benign applications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perform as many activations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AI can play an important role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has the ground truth data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 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9134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B575-D1AD-D2B3-3D81-CC3A064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F91-FCAE-AF37-9F31-8357392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CA14F-6B3A-970B-A46F-384A808C6E3C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1795D-CCC2-B239-CD72-8E5B62C2C69E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3A66D-32A2-5EB7-F7A1-00B797BBB2BF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701D-4194-39A0-B319-4959811F8E23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BF2B-A638-C310-CC0D-A0E7EF63047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BF5CC-1203-054F-DE9D-7842C43BC1A1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D5B290-F2AA-8FD8-81AC-91B262ED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0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1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9018-F1EF-E98E-09F0-4AD355CF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A33-8610-F849-18FA-76283AF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72D25-B5AB-8A86-2E29-1368BB577FB0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FF1A1-6D43-7C0E-F0B0-34E9B1F3E266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E943A-48D0-6D91-E0EB-CDC0B0D7D4B8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AF465-B929-D201-AF56-4FF551DDF34F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72582-C951-DA9F-A66D-BBCB44793557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49EF-A1E5-24C0-D704-D237EEAA4882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FECFFC-7CC5-80A8-046E-96EA173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46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22150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</a:t>
            </a:r>
            <a:endParaRPr lang="en-US" dirty="0">
              <a:ea typeface="Cambria"/>
            </a:endParaRP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64" y="2601799"/>
            <a:ext cx="5250873" cy="2410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364675" y="2237407"/>
            <a:ext cx="64146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Evaluation [Yang+, EDL'19]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5038671"/>
            <a:ext cx="9144000" cy="1323439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lvl="0" algn="ctr" defTabSz="914400">
              <a:defRPr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Until a temperature inflection point: </a:t>
            </a:r>
            <a:b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</a:br>
            <a:r>
              <a:rPr lang="en-US" sz="2000" dirty="0">
                <a:latin typeface="Cambria" panose="02040503050406030204" pitchFamily="18" charset="0"/>
                <a:ea typeface="Cambria"/>
                <a:cs typeface="Arial"/>
              </a:rPr>
              <a:t>As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temperature increases,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fewer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activations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can cause bitflips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/>
                <a:cs typeface="Arial"/>
              </a:rPr>
              <a:t>After the temperature inflection point: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As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temperature increases,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more activations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/>
                <a:cs typeface="Arial"/>
              </a:rPr>
              <a:t> are needed to cause bitflips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  <a:ea typeface="Cambri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DE290-DCF4-B3B8-7BB2-DABA7C144129}"/>
              </a:ext>
            </a:extLst>
          </p:cNvPr>
          <p:cNvSpPr txBox="1"/>
          <p:nvPr/>
        </p:nvSpPr>
        <p:spPr>
          <a:xfrm>
            <a:off x="-2060" y="967452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</a:rPr>
              <a:t>Trap-Assisted Charge Leakage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Hammering a </a:t>
            </a:r>
            <a:r>
              <a:rPr lang="en-US" dirty="0" err="1">
                <a:latin typeface="Cambria" panose="02040503050406030204" pitchFamily="18" charset="0"/>
              </a:rPr>
              <a:t>wordline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pulls and pushes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Electrons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get trapped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exacerbate charge leakage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  <a:r>
              <a:rPr lang="en-US" dirty="0">
                <a:latin typeface="Cambria" panose="02040503050406030204" pitchFamily="18" charset="0"/>
              </a:rPr>
              <a:t>leading to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cause bitflips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increasing temperature</a:t>
            </a:r>
            <a:r>
              <a:rPr lang="en-US" dirty="0">
                <a:latin typeface="Cambria" panose="02040503050406030204" pitchFamily="18" charset="0"/>
              </a:rPr>
              <a:t>, it becomes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less likely for an electron to get trapped</a:t>
            </a:r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FD5A0D3F-6C12-3BC6-B082-95AA1A2E9DC8}"/>
              </a:ext>
            </a:extLst>
          </p:cNvPr>
          <p:cNvSpPr/>
          <p:nvPr/>
        </p:nvSpPr>
        <p:spPr>
          <a:xfrm rot="9641136" flipH="1">
            <a:off x="3089563" y="2643052"/>
            <a:ext cx="1690254" cy="680604"/>
          </a:xfrm>
          <a:prstGeom prst="bentArrow">
            <a:avLst>
              <a:gd name="adj1" fmla="val 12786"/>
              <a:gd name="adj2" fmla="val 20929"/>
              <a:gd name="adj3" fmla="val 50000"/>
              <a:gd name="adj4" fmla="val 8546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D6EA448-2BAD-B84C-6FBB-F22B3264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4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allAtOnce" animBg="1"/>
      <p:bldP spid="9" grpId="0" uiExpand="1" build="allAtOnce"/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DD3DB3-CC52-3C42-A1CC-D1B12E819F9B}"/>
              </a:ext>
            </a:extLst>
          </p:cNvPr>
          <p:cNvSpPr txBox="1"/>
          <p:nvPr/>
        </p:nvSpPr>
        <p:spPr>
          <a:xfrm>
            <a:off x="191469" y="4426129"/>
            <a:ext cx="88721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minimum activation count to induce a bitflip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36%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Bypasses defenses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that do not account for this reduction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A40A5B-DFE2-5346-97E2-1F1707A37A03}"/>
              </a:ext>
            </a:extLst>
          </p:cNvPr>
          <p:cNvGrpSpPr/>
          <p:nvPr/>
        </p:nvGrpSpPr>
        <p:grpSpPr>
          <a:xfrm>
            <a:off x="191469" y="1320346"/>
            <a:ext cx="7201843" cy="1038595"/>
            <a:chOff x="191470" y="984656"/>
            <a:chExt cx="7201843" cy="10385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30FB44-E6A7-DF4D-8FC9-9A0F3F810B0F}"/>
                </a:ext>
              </a:extLst>
            </p:cNvPr>
            <p:cNvGrpSpPr/>
            <p:nvPr/>
          </p:nvGrpSpPr>
          <p:grpSpPr>
            <a:xfrm>
              <a:off x="294709" y="1607753"/>
              <a:ext cx="5726736" cy="369332"/>
              <a:chOff x="387458" y="1330013"/>
              <a:chExt cx="5726736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D2F32C-72B9-B14F-A1BC-33687A2EB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14679"/>
                <a:ext cx="503712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76EF23-60AA-1B4B-AD15-CCB1AC83A7D6}"/>
                  </a:ext>
                </a:extLst>
              </p:cNvPr>
              <p:cNvSpPr txBox="1"/>
              <p:nvPr/>
            </p:nvSpPr>
            <p:spPr>
              <a:xfrm>
                <a:off x="5424582" y="1330013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E2904A-43C9-CA4F-BF8B-1F6F096C15A0}"/>
                </a:ext>
              </a:extLst>
            </p:cNvPr>
            <p:cNvGrpSpPr/>
            <p:nvPr/>
          </p:nvGrpSpPr>
          <p:grpSpPr>
            <a:xfrm>
              <a:off x="327745" y="1561586"/>
              <a:ext cx="1165592" cy="461665"/>
              <a:chOff x="420494" y="1508934"/>
              <a:chExt cx="1165592" cy="4616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98EAAE-3FE0-384C-AFB7-3165C359EF28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AB9452D-CC82-064C-B52A-C3D888297101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C7ABAFF-CEBE-544B-A382-FE117A875B7B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67E6DB-14C0-9048-944A-67038BEE2D24}"/>
                </a:ext>
              </a:extLst>
            </p:cNvPr>
            <p:cNvGrpSpPr/>
            <p:nvPr/>
          </p:nvGrpSpPr>
          <p:grpSpPr>
            <a:xfrm>
              <a:off x="2040119" y="1561586"/>
              <a:ext cx="1168887" cy="461665"/>
              <a:chOff x="417199" y="1508934"/>
              <a:chExt cx="1168887" cy="46166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1C64BF4-6967-244B-9F8A-DD59CFA34DE8}"/>
                  </a:ext>
                </a:extLst>
              </p:cNvPr>
              <p:cNvSpPr/>
              <p:nvPr/>
            </p:nvSpPr>
            <p:spPr>
              <a:xfrm>
                <a:off x="417199" y="1508934"/>
                <a:ext cx="1148289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0AE6EC-FB98-A34A-BBCD-2FF495A1E3F2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F790FF-D365-AF49-85BC-E2BDC1D060D8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2B2586B-20C0-CF4C-B14B-EA5024A261A5}"/>
                </a:ext>
              </a:extLst>
            </p:cNvPr>
            <p:cNvGrpSpPr/>
            <p:nvPr/>
          </p:nvGrpSpPr>
          <p:grpSpPr>
            <a:xfrm>
              <a:off x="3764595" y="1561586"/>
              <a:ext cx="1165592" cy="461665"/>
              <a:chOff x="420494" y="1508934"/>
              <a:chExt cx="1165592" cy="46166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548832-DA9D-204E-AF75-C0769EFE2680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19845B-F97E-B649-BB71-AC8D1F48C2BA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58FC14-BF96-F547-A780-7EA93E3C3646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2763C5-4CE0-6E4C-9F08-5330B9AD7E9A}"/>
                </a:ext>
              </a:extLst>
            </p:cNvPr>
            <p:cNvSpPr txBox="1"/>
            <p:nvPr/>
          </p:nvSpPr>
          <p:spPr>
            <a:xfrm>
              <a:off x="191470" y="984656"/>
              <a:ext cx="720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Activating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frequently as possible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AD3194-D23E-AD42-B247-EF402F8EFA1C}"/>
              </a:ext>
            </a:extLst>
          </p:cNvPr>
          <p:cNvGrpSpPr/>
          <p:nvPr/>
        </p:nvGrpSpPr>
        <p:grpSpPr>
          <a:xfrm>
            <a:off x="159226" y="2806374"/>
            <a:ext cx="7215693" cy="1079699"/>
            <a:chOff x="159226" y="2734934"/>
            <a:chExt cx="7215693" cy="10796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596CC0-DFEB-994F-8C6A-72EE0E337746}"/>
                </a:ext>
              </a:extLst>
            </p:cNvPr>
            <p:cNvGrpSpPr/>
            <p:nvPr/>
          </p:nvGrpSpPr>
          <p:grpSpPr>
            <a:xfrm>
              <a:off x="285934" y="3397802"/>
              <a:ext cx="5707408" cy="369332"/>
              <a:chOff x="387458" y="1394646"/>
              <a:chExt cx="5707408" cy="36933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0EACF9-73AF-D546-B806-332012FB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79312"/>
                <a:ext cx="504589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980911-F51E-5143-B3C1-F936B5BF09C3}"/>
                  </a:ext>
                </a:extLst>
              </p:cNvPr>
              <p:cNvSpPr txBox="1"/>
              <p:nvPr/>
            </p:nvSpPr>
            <p:spPr>
              <a:xfrm>
                <a:off x="5405254" y="1394646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1BDEF-43A4-5C48-8966-466719A25D55}"/>
                </a:ext>
              </a:extLst>
            </p:cNvPr>
            <p:cNvGrpSpPr/>
            <p:nvPr/>
          </p:nvGrpSpPr>
          <p:grpSpPr>
            <a:xfrm>
              <a:off x="318970" y="3351635"/>
              <a:ext cx="2151551" cy="461665"/>
              <a:chOff x="420494" y="1573567"/>
              <a:chExt cx="2151551" cy="461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1FA51E-E272-574A-B4CA-5FAA9475D710}"/>
                  </a:ext>
                </a:extLst>
              </p:cNvPr>
              <p:cNvSpPr/>
              <p:nvPr/>
            </p:nvSpPr>
            <p:spPr>
              <a:xfrm>
                <a:off x="453531" y="1573567"/>
                <a:ext cx="2098835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1444FEC-591E-F74C-8CC5-9DDB955E9A3D}"/>
                  </a:ext>
                </a:extLst>
              </p:cNvPr>
              <p:cNvCxnSpPr/>
              <p:nvPr/>
            </p:nvCxnSpPr>
            <p:spPr>
              <a:xfrm>
                <a:off x="2572045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FF6383-9E54-3B40-9688-F93CCA184897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517D8D-372C-BA48-9BA0-2E34BDE8351B}"/>
                </a:ext>
              </a:extLst>
            </p:cNvPr>
            <p:cNvGrpSpPr/>
            <p:nvPr/>
          </p:nvGrpSpPr>
          <p:grpSpPr>
            <a:xfrm>
              <a:off x="2924249" y="3352968"/>
              <a:ext cx="2135438" cy="461665"/>
              <a:chOff x="420494" y="1573567"/>
              <a:chExt cx="2135438" cy="46166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32123-9026-E647-B50C-FAA9410E1DF9}"/>
                  </a:ext>
                </a:extLst>
              </p:cNvPr>
              <p:cNvSpPr/>
              <p:nvPr/>
            </p:nvSpPr>
            <p:spPr>
              <a:xfrm>
                <a:off x="453532" y="1573567"/>
                <a:ext cx="2102400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823359A-7247-864B-9B93-9C07E53B11E9}"/>
                  </a:ext>
                </a:extLst>
              </p:cNvPr>
              <p:cNvCxnSpPr/>
              <p:nvPr/>
            </p:nvCxnSpPr>
            <p:spPr>
              <a:xfrm>
                <a:off x="2555932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1F67E3-2501-6C42-BBA5-57C867ECD9B8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B1C606-4074-EF4F-90CA-033DC8B3187F}"/>
                </a:ext>
              </a:extLst>
            </p:cNvPr>
            <p:cNvSpPr txBox="1"/>
            <p:nvPr/>
          </p:nvSpPr>
          <p:spPr>
            <a:xfrm>
              <a:off x="159226" y="2734934"/>
              <a:ext cx="721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Keeping the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for a longer time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C519D36-01A9-9C47-AD6E-7CF13462661C}"/>
              </a:ext>
            </a:extLst>
          </p:cNvPr>
          <p:cNvGrpSpPr/>
          <p:nvPr/>
        </p:nvGrpSpPr>
        <p:grpSpPr>
          <a:xfrm>
            <a:off x="6397985" y="3301832"/>
            <a:ext cx="2072495" cy="753785"/>
            <a:chOff x="6403658" y="1497096"/>
            <a:chExt cx="1786343" cy="75378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A5EFD4-E488-3D40-93BF-CAF376DF792D}"/>
                </a:ext>
              </a:extLst>
            </p:cNvPr>
            <p:cNvCxnSpPr>
              <a:cxnSpLocks/>
            </p:cNvCxnSpPr>
            <p:nvPr/>
          </p:nvCxnSpPr>
          <p:spPr>
            <a:xfrm>
              <a:off x="6403658" y="1541281"/>
              <a:ext cx="0" cy="7096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18EE87-74EE-A348-B2E3-24CA5DC7792B}"/>
                </a:ext>
              </a:extLst>
            </p:cNvPr>
            <p:cNvSpPr txBox="1"/>
            <p:nvPr/>
          </p:nvSpPr>
          <p:spPr>
            <a:xfrm>
              <a:off x="6512649" y="1497096"/>
              <a:ext cx="167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36% reduction </a:t>
              </a:r>
              <a:b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</a:t>
              </a:r>
              <a:r>
                <a:rPr kumimoji="0" lang="en-US" sz="2000" b="1" i="1" u="none" strike="noStrike" kern="1200" cap="none" spc="0" normalizeH="0" baseline="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endParaRPr kumimoji="0" lang="en-US" sz="2000" b="1" i="1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A0C7AC-5960-3911-B071-A6D3CD7C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 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Bypassing Defenses with Aggressor Row Active Time</a:t>
            </a:r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8CD191-8F74-AF4A-6530-E8130C6F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4640"/>
            <a:ext cx="2057400" cy="365125"/>
          </a:xfrm>
        </p:spPr>
        <p:txBody>
          <a:bodyPr/>
          <a:lstStyle/>
          <a:p>
            <a:fld id="{37E7CCCE-54C2-B74B-9DA4-3325C0BB5DF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RowPress vs. RowHammer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63474" y="2042538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43322" y="3297367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426DF7A-C34C-CA5F-85F1-9DD47CA4274D}"/>
              </a:ext>
            </a:extLst>
          </p:cNvPr>
          <p:cNvSpPr txBox="1">
            <a:spLocks/>
          </p:cNvSpPr>
          <p:nvPr/>
        </p:nvSpPr>
        <p:spPr>
          <a:xfrm>
            <a:off x="0" y="4863925"/>
            <a:ext cx="9144000" cy="1067801"/>
          </a:xfrm>
          <a:prstGeom prst="rect">
            <a:avLst/>
          </a:prstGeom>
          <a:solidFill>
            <a:srgbClr val="DEEBF7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observe bitflips even with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ONLY ONE activation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extreme cases where the row stays open for 30ms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92424D-BA26-C5CA-81B9-45817E63651E}"/>
              </a:ext>
            </a:extLst>
          </p:cNvPr>
          <p:cNvGrpSpPr/>
          <p:nvPr/>
        </p:nvGrpSpPr>
        <p:grpSpPr>
          <a:xfrm>
            <a:off x="3289394" y="2486774"/>
            <a:ext cx="5854606" cy="1961067"/>
            <a:chOff x="3289394" y="2486774"/>
            <a:chExt cx="5854606" cy="19610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FA87A5-B88F-E60A-0E81-F0E321696160}"/>
                </a:ext>
              </a:extLst>
            </p:cNvPr>
            <p:cNvGrpSpPr/>
            <p:nvPr/>
          </p:nvGrpSpPr>
          <p:grpSpPr>
            <a:xfrm>
              <a:off x="3411505" y="2486774"/>
              <a:ext cx="1894974" cy="1252475"/>
              <a:chOff x="3747837" y="2774093"/>
              <a:chExt cx="1894974" cy="12524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895E55B-9295-4ECB-8CAE-343D92D89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2774093"/>
                <a:ext cx="35493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07467F-ACD8-51FB-1BDE-B42C98AC6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4026568"/>
                <a:ext cx="189497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FB985-473E-04F7-AB34-CEC3A574F7CE}"/>
                </a:ext>
              </a:extLst>
            </p:cNvPr>
            <p:cNvSpPr txBox="1"/>
            <p:nvPr/>
          </p:nvSpPr>
          <p:spPr>
            <a:xfrm>
              <a:off x="3289394" y="2804837"/>
              <a:ext cx="519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36ns, 47K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04D6E5-4CC6-B3D3-5784-2F8BEA902362}"/>
                </a:ext>
              </a:extLst>
            </p:cNvPr>
            <p:cNvSpPr txBox="1"/>
            <p:nvPr/>
          </p:nvSpPr>
          <p:spPr>
            <a:xfrm>
              <a:off x="3933984" y="4047731"/>
              <a:ext cx="521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7.8µs, only 5K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2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5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Motivation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269950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chips are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more vulnerable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with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110535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3971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3997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3819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2878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597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9413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49988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7151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1532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3685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2829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592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93645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49500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71030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1484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363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28927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598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9427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50133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716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15473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3700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28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59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94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50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71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15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37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28641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596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93992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49848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71377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1518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3671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540999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418221" y="2046855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1013309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334738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67355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2135274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212905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67383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35134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334651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213616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338334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229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</a:t>
            </a:r>
            <a:endParaRPr lang="en-US" dirty="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4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4DFF-6DB0-0E79-DCDB-9EE556B2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Example Attack Improvement: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Temperature-Dependent Trigger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sz="3200" b="1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endParaRPr lang="en-US" sz="1600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r>
              <a:rPr lang="en-US" sz="2800" dirty="0">
                <a:latin typeface="Cambria"/>
                <a:ea typeface="Cambria"/>
              </a:rPr>
              <a:t>Identify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abnormal increase </a:t>
            </a:r>
            <a:b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in temperature to attack a data center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during its peak hours</a:t>
            </a:r>
          </a:p>
          <a:p>
            <a:pPr marL="808038" lvl="2" indent="0">
              <a:buClr>
                <a:srgbClr val="000000"/>
              </a:buClr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2" indent="0"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1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Precisely measure </a:t>
            </a:r>
            <a:r>
              <a:rPr lang="en-US" sz="2800" dirty="0">
                <a:latin typeface="Cambria"/>
                <a:ea typeface="Cambria"/>
              </a:rPr>
              <a:t>the temperature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to trigger an attack </a:t>
            </a:r>
            <a:r>
              <a:rPr lang="en-US" sz="2800" dirty="0">
                <a:latin typeface="Cambria"/>
                <a:ea typeface="Cambria"/>
              </a:rPr>
              <a:t>exactly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at the desired temperature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199822-F6C5-1D4D-BECC-89FFCA38EB73}"/>
              </a:ext>
            </a:extLst>
          </p:cNvPr>
          <p:cNvGrpSpPr/>
          <p:nvPr/>
        </p:nvGrpSpPr>
        <p:grpSpPr>
          <a:xfrm>
            <a:off x="6508312" y="1575561"/>
            <a:ext cx="2589430" cy="1813638"/>
            <a:chOff x="6463176" y="1531425"/>
            <a:chExt cx="2589430" cy="18136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57C6FA-A469-0B4B-B379-2C4D16C867F4}"/>
                </a:ext>
              </a:extLst>
            </p:cNvPr>
            <p:cNvSpPr/>
            <p:nvPr/>
          </p:nvSpPr>
          <p:spPr>
            <a:xfrm>
              <a:off x="6939321" y="1792080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E0CED3-69CE-BE41-8E62-44DC56137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5149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1F4E8-6D1E-2345-A26F-58A6479A9CB9}"/>
                </a:ext>
              </a:extLst>
            </p:cNvPr>
            <p:cNvSpPr txBox="1"/>
            <p:nvPr/>
          </p:nvSpPr>
          <p:spPr>
            <a:xfrm>
              <a:off x="6463176" y="2929565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19E801-DCF9-6E42-ACBB-900E5805D829}"/>
                </a:ext>
              </a:extLst>
            </p:cNvPr>
            <p:cNvSpPr txBox="1"/>
            <p:nvPr/>
          </p:nvSpPr>
          <p:spPr>
            <a:xfrm>
              <a:off x="7432064" y="2238474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ECDCF5-A5AE-004A-BAF7-9A66F8C631DE}"/>
                </a:ext>
              </a:extLst>
            </p:cNvPr>
            <p:cNvSpPr txBox="1"/>
            <p:nvPr/>
          </p:nvSpPr>
          <p:spPr>
            <a:xfrm>
              <a:off x="7659020" y="1531425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76.6%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4E7EF4-E52C-6D45-AACF-B99EC1B5E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4354"/>
              <a:ext cx="0" cy="53633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1DECACE8-FE27-144B-82B6-C2701E12F58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7201613" y="1854591"/>
              <a:ext cx="457407" cy="383883"/>
            </a:xfrm>
            <a:prstGeom prst="bentConnector3">
              <a:avLst>
                <a:gd name="adj1" fmla="val 72390"/>
              </a:avLst>
            </a:prstGeom>
            <a:ln w="381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58696C-B8CE-3749-B32D-A56711BD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013" y="2377764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0AE881A-E165-484C-AA7C-4C455861ECC4}"/>
              </a:ext>
            </a:extLst>
          </p:cNvPr>
          <p:cNvSpPr txBox="1"/>
          <p:nvPr/>
        </p:nvSpPr>
        <p:spPr>
          <a:xfrm>
            <a:off x="2943992" y="6422960"/>
            <a:ext cx="32560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*Example fraction values from SK Hynix modules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F03A7-383E-4C55-BA5C-65EB035D15B5}"/>
              </a:ext>
            </a:extLst>
          </p:cNvPr>
          <p:cNvGrpSpPr/>
          <p:nvPr/>
        </p:nvGrpSpPr>
        <p:grpSpPr>
          <a:xfrm>
            <a:off x="9144000" y="3898944"/>
            <a:ext cx="2421798" cy="1943385"/>
            <a:chOff x="6825901" y="3870952"/>
            <a:chExt cx="2421798" cy="1943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FB4DB-F183-4029-8E57-FE5E14CB6DE3}"/>
                </a:ext>
              </a:extLst>
            </p:cNvPr>
            <p:cNvSpPr txBox="1"/>
            <p:nvPr/>
          </p:nvSpPr>
          <p:spPr>
            <a:xfrm>
              <a:off x="7762483" y="3870952"/>
              <a:ext cx="14852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5" name="Elbow Connector 39">
              <a:extLst>
                <a:ext uri="{FF2B5EF4-FFF2-40B4-BE49-F238E27FC236}">
                  <a16:creationId xmlns:a16="http://schemas.microsoft.com/office/drawing/2014/main" id="{CBC53BEB-B960-4B93-8E14-924BA4108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445" y="4635924"/>
              <a:ext cx="160766" cy="158459"/>
            </a:xfrm>
            <a:prstGeom prst="bentConnector2">
              <a:avLst/>
            </a:prstGeom>
            <a:ln w="38100">
              <a:solidFill>
                <a:srgbClr val="4472C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922A69-D219-4BC1-82AC-207932C3C144}"/>
                </a:ext>
              </a:extLst>
            </p:cNvPr>
            <p:cNvSpPr/>
            <p:nvPr/>
          </p:nvSpPr>
          <p:spPr>
            <a:xfrm>
              <a:off x="7372758" y="4119573"/>
              <a:ext cx="448892" cy="135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436609-2955-4E3B-8954-B1A5B177C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384" y="4150866"/>
              <a:ext cx="457" cy="113209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D4270C-EBAC-4E18-A944-0D02A89A2F26}"/>
                </a:ext>
              </a:extLst>
            </p:cNvPr>
            <p:cNvSpPr txBox="1"/>
            <p:nvPr/>
          </p:nvSpPr>
          <p:spPr>
            <a:xfrm>
              <a:off x="6825901" y="5398839"/>
              <a:ext cx="1511878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D48FE1-3C8B-486B-9D2C-F236DC5CC942}"/>
                </a:ext>
              </a:extLst>
            </p:cNvPr>
            <p:cNvSpPr txBox="1"/>
            <p:nvPr/>
          </p:nvSpPr>
          <p:spPr>
            <a:xfrm>
              <a:off x="7751996" y="4636226"/>
              <a:ext cx="576114" cy="237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42B6C-992C-4A3C-A330-5FE0D573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297" y="4821322"/>
              <a:ext cx="3124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75F9A3-F855-409D-BB40-CE3C71D4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054" y="4816057"/>
              <a:ext cx="3195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89E23D-416E-E843-AA1E-2A13F2DFFD80}"/>
              </a:ext>
            </a:extLst>
          </p:cNvPr>
          <p:cNvGrpSpPr/>
          <p:nvPr/>
        </p:nvGrpSpPr>
        <p:grpSpPr>
          <a:xfrm>
            <a:off x="6507267" y="3776672"/>
            <a:ext cx="2589430" cy="1813638"/>
            <a:chOff x="6462131" y="3663261"/>
            <a:chExt cx="2589430" cy="18136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0BFDC7-F1EB-7641-9836-A29FCF96941E}"/>
                </a:ext>
              </a:extLst>
            </p:cNvPr>
            <p:cNvSpPr/>
            <p:nvPr/>
          </p:nvSpPr>
          <p:spPr>
            <a:xfrm>
              <a:off x="6938276" y="3923916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F2CB27-7218-914E-95C0-067BA51BB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68" y="3966985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24A7B6-01B2-DB4E-9B6E-A9B1E994ACB1}"/>
                </a:ext>
              </a:extLst>
            </p:cNvPr>
            <p:cNvSpPr txBox="1"/>
            <p:nvPr/>
          </p:nvSpPr>
          <p:spPr>
            <a:xfrm>
              <a:off x="6462131" y="5061401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5D398B-031B-D944-AAB5-EC50D74FDA70}"/>
                </a:ext>
              </a:extLst>
            </p:cNvPr>
            <p:cNvSpPr txBox="1"/>
            <p:nvPr/>
          </p:nvSpPr>
          <p:spPr>
            <a:xfrm>
              <a:off x="7431019" y="4370310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0082B1-620D-CA41-9045-0B4F21E2CE10}"/>
                </a:ext>
              </a:extLst>
            </p:cNvPr>
            <p:cNvSpPr txBox="1"/>
            <p:nvPr/>
          </p:nvSpPr>
          <p:spPr>
            <a:xfrm>
              <a:off x="7657975" y="3663261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F4E5FB91-F538-0045-B414-BCEEEF2800D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5400000" flipH="1" flipV="1">
              <a:off x="7249237" y="4098880"/>
              <a:ext cx="521191" cy="296286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314903-D7C3-134B-B7AA-6C26A6DF2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96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87ED74F-8C3D-724C-9936-A59C51D3F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7618"/>
              <a:ext cx="36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FD19D3-D761-E042-9BA6-0B6C513865C9}"/>
              </a:ext>
            </a:extLst>
          </p:cNvPr>
          <p:cNvSpPr txBox="1"/>
          <p:nvPr/>
        </p:nvSpPr>
        <p:spPr>
          <a:xfrm>
            <a:off x="356736" y="1711890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87FAB-8C85-944C-990C-6B3CEA7AAB88}"/>
              </a:ext>
            </a:extLst>
          </p:cNvPr>
          <p:cNvSpPr txBox="1"/>
          <p:nvPr/>
        </p:nvSpPr>
        <p:spPr>
          <a:xfrm>
            <a:off x="356736" y="38150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8D62F32-1158-174F-BD21-5CFFA69D7EC8}"/>
              </a:ext>
            </a:extLst>
          </p:cNvPr>
          <p:cNvSpPr txBox="1">
            <a:spLocks/>
          </p:cNvSpPr>
          <p:nvPr/>
        </p:nvSpPr>
        <p:spPr>
          <a:xfrm>
            <a:off x="78349" y="222421"/>
            <a:ext cx="8798061" cy="77046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mbria"/>
              <a:ea typeface="Cambria"/>
              <a:cs typeface="+mj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99947B-D6EA-039F-BC38-96E1250D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57" grpId="0"/>
      <p:bldP spid="6" grpId="0"/>
      <p:bldP spid="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600" dirty="0"/>
              <a:t>11 March 2024</a:t>
            </a:r>
          </a:p>
          <a:p>
            <a:r>
              <a:rPr lang="en-US" sz="1800" dirty="0"/>
              <a:t>Huawei Cambridge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068070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0BD3-D574-314A-9E3D-3786E270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Memory Access Patterns</a:t>
            </a:r>
            <a:br>
              <a:rPr lang="en-US"/>
            </a:br>
            <a:r>
              <a:rPr lang="en-US"/>
              <a:t>in Aggressor Row Active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0B2-8F55-2146-BC7E-2B67F804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9737" indent="-342900"/>
            <a:r>
              <a:rPr lang="en-US"/>
              <a:t>Baseline access pattern: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C00000"/>
                </a:solidFill>
              </a:rPr>
              <a:t>aggressor row active time</a:t>
            </a:r>
            <a:r>
              <a:rPr lang="en-US"/>
              <a:t>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endParaRPr lang="en-US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0070C0"/>
                </a:solidFill>
              </a:rPr>
              <a:t>bank </a:t>
            </a:r>
            <a:r>
              <a:rPr lang="en-US" b="1" err="1">
                <a:solidFill>
                  <a:srgbClr val="0070C0"/>
                </a:solidFill>
              </a:rPr>
              <a:t>precharged</a:t>
            </a:r>
            <a:r>
              <a:rPr lang="en-US" b="1">
                <a:solidFill>
                  <a:srgbClr val="0070C0"/>
                </a:solidFill>
              </a:rPr>
              <a:t> time</a:t>
            </a:r>
            <a:r>
              <a:rPr lang="en-US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50234-B33B-F44C-89CC-B4FC88D0D806}"/>
              </a:ext>
            </a:extLst>
          </p:cNvPr>
          <p:cNvGrpSpPr/>
          <p:nvPr/>
        </p:nvGrpSpPr>
        <p:grpSpPr>
          <a:xfrm>
            <a:off x="683549" y="1688364"/>
            <a:ext cx="7445970" cy="369332"/>
            <a:chOff x="387458" y="1246760"/>
            <a:chExt cx="744597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1946385-1406-594D-AD38-5738AA535F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004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6A1AA-E13E-A047-AD08-26438C468C2C}"/>
                </a:ext>
              </a:extLst>
            </p:cNvPr>
            <p:cNvSpPr txBox="1"/>
            <p:nvPr/>
          </p:nvSpPr>
          <p:spPr>
            <a:xfrm>
              <a:off x="7143816" y="1246760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558A3-AD72-9041-ADDE-E0D8FAEB2DA8}"/>
              </a:ext>
            </a:extLst>
          </p:cNvPr>
          <p:cNvGrpSpPr/>
          <p:nvPr/>
        </p:nvGrpSpPr>
        <p:grpSpPr>
          <a:xfrm>
            <a:off x="716585" y="1636615"/>
            <a:ext cx="1165592" cy="461665"/>
            <a:chOff x="420494" y="1420099"/>
            <a:chExt cx="1165592" cy="4616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8DD5B1-2BCA-E24C-902E-C4AE872BF8B5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7BABD-392B-5A40-8DDB-2B0961BDE5C4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599AE0-AA2E-EE42-B443-A3FD2CDF8200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740B-CFC7-7842-A3D2-89D12B72CB12}"/>
              </a:ext>
            </a:extLst>
          </p:cNvPr>
          <p:cNvGrpSpPr/>
          <p:nvPr/>
        </p:nvGrpSpPr>
        <p:grpSpPr>
          <a:xfrm>
            <a:off x="2432254" y="1636615"/>
            <a:ext cx="1165592" cy="461665"/>
            <a:chOff x="420494" y="1420099"/>
            <a:chExt cx="1165592" cy="4616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3C5EFD-437C-A84F-8BB8-172528F48FE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C441D1-9C5E-1F4E-888B-59F7449F11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67455-E15C-FD42-9673-82638B33DA0C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85CEE-C328-0D48-B06E-AB1D1850BE32}"/>
              </a:ext>
            </a:extLst>
          </p:cNvPr>
          <p:cNvGrpSpPr/>
          <p:nvPr/>
        </p:nvGrpSpPr>
        <p:grpSpPr>
          <a:xfrm>
            <a:off x="4153435" y="1636615"/>
            <a:ext cx="1165592" cy="461665"/>
            <a:chOff x="420494" y="1420099"/>
            <a:chExt cx="1165592" cy="4616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35F51B-EFDF-C44B-80D4-13F10E8977A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5DE7F-4455-C448-A831-1A08D8B651E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497ABC-CFB9-B140-AD93-DFF6956E0B79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1EEC2B-FBFD-924D-A71D-4657DD6607CF}"/>
              </a:ext>
            </a:extLst>
          </p:cNvPr>
          <p:cNvGrpSpPr/>
          <p:nvPr/>
        </p:nvGrpSpPr>
        <p:grpSpPr>
          <a:xfrm>
            <a:off x="5865809" y="1636615"/>
            <a:ext cx="1165592" cy="461665"/>
            <a:chOff x="420494" y="1420099"/>
            <a:chExt cx="1165592" cy="46166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8C8A95-CC07-EA46-8734-E2670A4C3DA2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A9862E-3AC9-DE43-BD23-B5C58D8EF0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CB6A33-3741-8040-9F8E-75709C6C3B6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7AF070-8C1B-9842-8682-0ED860D079A3}"/>
              </a:ext>
            </a:extLst>
          </p:cNvPr>
          <p:cNvGrpSpPr/>
          <p:nvPr/>
        </p:nvGrpSpPr>
        <p:grpSpPr>
          <a:xfrm>
            <a:off x="685007" y="3244301"/>
            <a:ext cx="8435791" cy="400109"/>
            <a:chOff x="387458" y="1425844"/>
            <a:chExt cx="8435791" cy="400109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65870D-5D2C-294B-8D18-E4AA9BEFF1DB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81003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2075EA-0200-2742-B702-90506018187A}"/>
                </a:ext>
              </a:extLst>
            </p:cNvPr>
            <p:cNvSpPr txBox="1"/>
            <p:nvPr/>
          </p:nvSpPr>
          <p:spPr>
            <a:xfrm>
              <a:off x="8133637" y="145662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0C3000-C877-2147-8B27-33F82EE62A7B}"/>
              </a:ext>
            </a:extLst>
          </p:cNvPr>
          <p:cNvGrpSpPr/>
          <p:nvPr/>
        </p:nvGrpSpPr>
        <p:grpSpPr>
          <a:xfrm>
            <a:off x="718043" y="3013468"/>
            <a:ext cx="2151551" cy="461665"/>
            <a:chOff x="420494" y="1420099"/>
            <a:chExt cx="2151551" cy="46166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E907428-9957-F14F-A24B-45244BC18C68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796304-382F-754A-9AC1-FEE57756D27C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7CE2CB-4BF0-D842-B4AC-C7A5D017A38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2C01B81-20D0-874D-A09E-5178B7BA5602}"/>
              </a:ext>
            </a:extLst>
          </p:cNvPr>
          <p:cNvGrpSpPr/>
          <p:nvPr/>
        </p:nvGrpSpPr>
        <p:grpSpPr>
          <a:xfrm>
            <a:off x="683549" y="5026380"/>
            <a:ext cx="8448222" cy="369332"/>
            <a:chOff x="387458" y="1241178"/>
            <a:chExt cx="8448222" cy="36933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AD564-84E2-D049-AD91-572770DD517F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784395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786370-A746-C947-9B88-2D59F813E276}"/>
                </a:ext>
              </a:extLst>
            </p:cNvPr>
            <p:cNvSpPr txBox="1"/>
            <p:nvPr/>
          </p:nvSpPr>
          <p:spPr>
            <a:xfrm>
              <a:off x="8146068" y="124117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4E6D0D-348E-2D4E-A5CF-7E5248DBC004}"/>
              </a:ext>
            </a:extLst>
          </p:cNvPr>
          <p:cNvGrpSpPr/>
          <p:nvPr/>
        </p:nvGrpSpPr>
        <p:grpSpPr>
          <a:xfrm>
            <a:off x="716585" y="4980213"/>
            <a:ext cx="1165592" cy="461665"/>
            <a:chOff x="420494" y="1420099"/>
            <a:chExt cx="1165592" cy="46166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2BAE72-9C94-0E46-865E-4BD8DB49D9C6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09F55EC-B0C4-A547-8FF2-6276F997102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E10C5E6-2BDC-7A4C-8F83-40A83121B853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5DF91C-3FF4-4D40-911D-CECA0A16636C}"/>
              </a:ext>
            </a:extLst>
          </p:cNvPr>
          <p:cNvGrpSpPr/>
          <p:nvPr/>
        </p:nvGrpSpPr>
        <p:grpSpPr>
          <a:xfrm>
            <a:off x="3143427" y="4980213"/>
            <a:ext cx="1165592" cy="461665"/>
            <a:chOff x="420494" y="1420099"/>
            <a:chExt cx="1165592" cy="46166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7C4A96-3CCD-7D42-B749-BA973F5415BC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5286E38-37A0-134B-B775-D863A5282F2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B97079C-CDBA-094D-B810-C4FFACF855D8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E4254DD-2CC0-8A40-A119-4D6AE0F9993E}"/>
              </a:ext>
            </a:extLst>
          </p:cNvPr>
          <p:cNvCxnSpPr>
            <a:cxnSpLocks/>
            <a:stCxn id="130" idx="1"/>
          </p:cNvCxnSpPr>
          <p:nvPr/>
        </p:nvCxnSpPr>
        <p:spPr>
          <a:xfrm>
            <a:off x="7983728" y="5211046"/>
            <a:ext cx="555967" cy="2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3A32B89-0589-ED43-B0F4-FAD97D7D75D3}"/>
              </a:ext>
            </a:extLst>
          </p:cNvPr>
          <p:cNvGrpSpPr/>
          <p:nvPr/>
        </p:nvGrpSpPr>
        <p:grpSpPr>
          <a:xfrm>
            <a:off x="5546356" y="4980213"/>
            <a:ext cx="1165592" cy="461665"/>
            <a:chOff x="420494" y="1420099"/>
            <a:chExt cx="1165592" cy="46166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E8B0DFB-7E16-1543-9A11-296900F70CFF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EB5A14D-D471-204A-A157-212F0486C68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F364F37-22B9-024A-BB00-BFCC26747EFE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CC2B1CC-B865-5F49-AC22-7645EA972B59}"/>
              </a:ext>
            </a:extLst>
          </p:cNvPr>
          <p:cNvGrpSpPr/>
          <p:nvPr/>
        </p:nvGrpSpPr>
        <p:grpSpPr>
          <a:xfrm>
            <a:off x="7962882" y="4980213"/>
            <a:ext cx="345858" cy="461665"/>
            <a:chOff x="444878" y="1420099"/>
            <a:chExt cx="345858" cy="46166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097D77-1342-E04B-8AB6-52A634C54C48}"/>
                </a:ext>
              </a:extLst>
            </p:cNvPr>
            <p:cNvSpPr/>
            <p:nvPr/>
          </p:nvSpPr>
          <p:spPr>
            <a:xfrm>
              <a:off x="465724" y="1420099"/>
              <a:ext cx="325012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90A912-BE78-2846-9A60-AF50E93EF502}"/>
                </a:ext>
              </a:extLst>
            </p:cNvPr>
            <p:cNvCxnSpPr/>
            <p:nvPr/>
          </p:nvCxnSpPr>
          <p:spPr>
            <a:xfrm>
              <a:off x="444878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AC4712F-54AA-DD4E-AAB0-5E3938AFC110}"/>
              </a:ext>
            </a:extLst>
          </p:cNvPr>
          <p:cNvGrpSpPr/>
          <p:nvPr/>
        </p:nvGrpSpPr>
        <p:grpSpPr>
          <a:xfrm>
            <a:off x="3413940" y="3014801"/>
            <a:ext cx="2135438" cy="461665"/>
            <a:chOff x="420494" y="1420099"/>
            <a:chExt cx="2135438" cy="46166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89B2D6B-E734-B846-BB5C-F66DB089C968}"/>
                </a:ext>
              </a:extLst>
            </p:cNvPr>
            <p:cNvSpPr/>
            <p:nvPr/>
          </p:nvSpPr>
          <p:spPr>
            <a:xfrm>
              <a:off x="453532" y="1420099"/>
              <a:ext cx="2102400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D0EDD7-2F60-1542-8417-006C658BF9A0}"/>
                </a:ext>
              </a:extLst>
            </p:cNvPr>
            <p:cNvCxnSpPr/>
            <p:nvPr/>
          </p:nvCxnSpPr>
          <p:spPr>
            <a:xfrm>
              <a:off x="2555932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C76BD-31B6-1A47-8AD8-7877417CECC4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953D146-49BC-E245-844E-F9F42616B516}"/>
              </a:ext>
            </a:extLst>
          </p:cNvPr>
          <p:cNvGrpSpPr/>
          <p:nvPr/>
        </p:nvGrpSpPr>
        <p:grpSpPr>
          <a:xfrm>
            <a:off x="6096209" y="3013468"/>
            <a:ext cx="2151551" cy="461665"/>
            <a:chOff x="420494" y="1420099"/>
            <a:chExt cx="2151551" cy="46166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0FF76FA-C454-6A49-8A11-BE13F770865C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0BF4D7-3ADC-8E41-A351-89CB27368659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60BA2AF-070D-C94B-90A3-C2FEADD30D81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F405653-C8D2-4244-A971-AD3066E9324D}"/>
              </a:ext>
            </a:extLst>
          </p:cNvPr>
          <p:cNvGrpSpPr/>
          <p:nvPr/>
        </p:nvGrpSpPr>
        <p:grpSpPr>
          <a:xfrm>
            <a:off x="3301755" y="3495800"/>
            <a:ext cx="2231336" cy="781925"/>
            <a:chOff x="3019320" y="3879402"/>
            <a:chExt cx="2231336" cy="781925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2324844-1071-5142-BB07-3AE792074486}"/>
                </a:ext>
              </a:extLst>
            </p:cNvPr>
            <p:cNvCxnSpPr>
              <a:cxnSpLocks/>
            </p:cNvCxnSpPr>
            <p:nvPr/>
          </p:nvCxnSpPr>
          <p:spPr>
            <a:xfrm>
              <a:off x="3131505" y="4064337"/>
              <a:ext cx="211805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EBB7662-758C-364E-8147-3EA829AA4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562" y="3894379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844F7A6-DD54-DE42-929B-3A6C06A92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317" y="3879402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C33BB6-6133-A442-B714-B6090F890D6A}"/>
                </a:ext>
              </a:extLst>
            </p:cNvPr>
            <p:cNvSpPr txBox="1"/>
            <p:nvPr/>
          </p:nvSpPr>
          <p:spPr>
            <a:xfrm>
              <a:off x="3019320" y="4014996"/>
              <a:ext cx="2119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DA0041E-24A4-CA49-98FE-AA3DA07A2153}"/>
              </a:ext>
            </a:extLst>
          </p:cNvPr>
          <p:cNvGrpSpPr/>
          <p:nvPr/>
        </p:nvGrpSpPr>
        <p:grpSpPr>
          <a:xfrm>
            <a:off x="1617738" y="5494167"/>
            <a:ext cx="1809723" cy="775585"/>
            <a:chOff x="1318626" y="5869444"/>
            <a:chExt cx="1809723" cy="775585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6830BE2-8317-5845-8821-A67B1C4A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A3C80B8-B87B-D343-A617-074B654E2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4BDBC1E-B899-9544-8D2C-F86C72121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AB47D5-5AE1-8248-A841-71428467842E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05F9823-2864-0F41-855E-DA3F9A45ED6F}"/>
              </a:ext>
            </a:extLst>
          </p:cNvPr>
          <p:cNvGrpSpPr/>
          <p:nvPr/>
        </p:nvGrpSpPr>
        <p:grpSpPr>
          <a:xfrm>
            <a:off x="6093644" y="3511054"/>
            <a:ext cx="2154116" cy="785352"/>
            <a:chOff x="3004802" y="3888167"/>
            <a:chExt cx="2154116" cy="785352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A6444DD-3ACC-7544-8780-955836CF3DF3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D6F3B4-3D22-114E-97BD-706DD9FA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338DD0E-4C01-9540-BD63-9D6392FAC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ED9F072-F88D-B843-A39E-A233FBDA779D}"/>
                </a:ext>
              </a:extLst>
            </p:cNvPr>
            <p:cNvSpPr txBox="1"/>
            <p:nvPr/>
          </p:nvSpPr>
          <p:spPr>
            <a:xfrm>
              <a:off x="3004802" y="4027188"/>
              <a:ext cx="2154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5456071-3208-DE4F-B28F-30F1EA444461}"/>
              </a:ext>
            </a:extLst>
          </p:cNvPr>
          <p:cNvGrpSpPr/>
          <p:nvPr/>
        </p:nvGrpSpPr>
        <p:grpSpPr>
          <a:xfrm>
            <a:off x="699908" y="3510777"/>
            <a:ext cx="2154571" cy="760968"/>
            <a:chOff x="2994856" y="3888167"/>
            <a:chExt cx="2154571" cy="760968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6EB4FF2-1B4B-F44C-A349-8329F12C27F0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E19704E-C11D-4F4E-8F74-B89F0FBBE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6FEFBE4-3FD9-4F45-AA89-126877D08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E7310F4-7711-DF47-AF11-2FB60F187BD7}"/>
                </a:ext>
              </a:extLst>
            </p:cNvPr>
            <p:cNvSpPr txBox="1"/>
            <p:nvPr/>
          </p:nvSpPr>
          <p:spPr>
            <a:xfrm>
              <a:off x="2994856" y="4002804"/>
              <a:ext cx="2154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time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41CA9AE-1D91-B64E-AB2C-92363A2169C6}"/>
              </a:ext>
            </a:extLst>
          </p:cNvPr>
          <p:cNvGrpSpPr/>
          <p:nvPr/>
        </p:nvGrpSpPr>
        <p:grpSpPr>
          <a:xfrm>
            <a:off x="4059107" y="5490560"/>
            <a:ext cx="1809723" cy="775585"/>
            <a:chOff x="1318626" y="5869444"/>
            <a:chExt cx="1809723" cy="775585"/>
          </a:xfrm>
        </p:grpSpPr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136FDAD-3CC6-534E-95DE-5EA4EB1E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221C1A-6BEE-3743-ADC7-852FAA5F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83C0644-232A-B240-9FA1-88B17DBD4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9A2AFF-E4B8-EE47-B2AD-D7E4489B92E0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BAD852B-7C05-CF4D-82A6-75B4C9DEF933}"/>
              </a:ext>
            </a:extLst>
          </p:cNvPr>
          <p:cNvGrpSpPr/>
          <p:nvPr/>
        </p:nvGrpSpPr>
        <p:grpSpPr>
          <a:xfrm>
            <a:off x="6474110" y="5497288"/>
            <a:ext cx="1809723" cy="775585"/>
            <a:chOff x="1318626" y="5869444"/>
            <a:chExt cx="1809723" cy="77558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6020F59-0CC5-DC49-9F44-268C8B7E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FE7137D-1569-504F-A7AB-72D2C3D4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C5E1FD4-F4ED-FA4C-AFDC-B6B6D34F9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643E744-BCC8-AE48-ADFD-CC029F7656C2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8A55607-A2F8-34DD-7CBA-9688BE42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009-E41C-CD0C-316B-E64B0DD0961B}"/>
              </a:ext>
            </a:extLst>
          </p:cNvPr>
          <p:cNvSpPr txBox="1"/>
          <p:nvPr/>
        </p:nvSpPr>
        <p:spPr>
          <a:xfrm>
            <a:off x="0" y="1874728"/>
            <a:ext cx="9144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Developing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endParaRPr lang="en-US" sz="1200" i="0" dirty="0">
              <a:effectLst/>
              <a:latin typeface="Cambria" panose="02040503050406030204" pitchFamily="18" charset="0"/>
            </a:endParaRPr>
          </a:p>
          <a:p>
            <a:pPr algn="ctr"/>
            <a:r>
              <a:rPr lang="en-US" sz="3200" i="0" dirty="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a deeper understanding of DRAM read disturbance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and</a:t>
            </a:r>
            <a:r>
              <a:rPr lang="en-US" sz="32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revisiting memory controller designs</a:t>
            </a:r>
            <a:br>
              <a:rPr lang="en-US" sz="1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effectLst/>
                <a:latin typeface="Cambria" panose="02040503050406030204" pitchFamily="18" charset="0"/>
              </a:rPr>
              <a:t> </a:t>
            </a: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enable scientists and engineers to build </a:t>
            </a:r>
            <a:b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</a:br>
            <a:r>
              <a:rPr lang="en-US" sz="2800" b="1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reliable, secure, and safe DRAM-based systems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EFC64-23C6-8DAC-8EE6-2D538B3B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85C7014-2732-1829-3FC1-0C74B64A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2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76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78333" y="1266383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07223C-E4D2-4C42-28FC-FFFB2491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F025D7-74D5-F340-BF60-494AD52FF81B}"/>
              </a:ext>
            </a:extLst>
          </p:cNvPr>
          <p:cNvSpPr/>
          <p:nvPr/>
        </p:nvSpPr>
        <p:spPr>
          <a:xfrm>
            <a:off x="459112" y="3942652"/>
            <a:ext cx="8684887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latin typeface="Cambria"/>
                <a:ea typeface="Cambria"/>
              </a:rPr>
              <a:t>272</a:t>
            </a:r>
            <a:r>
              <a:rPr lang="en-US" sz="2400">
                <a:latin typeface="Cambria"/>
                <a:ea typeface="Cambria"/>
              </a:rPr>
              <a:t> total DRAM chips tested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Four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 major DRAM manufacturers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DDR3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and </a:t>
            </a: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DDR4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DRAM standards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Different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densities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,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die revisions 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and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chip organizations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81218" y="1278157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627816" y="1276805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148459" y="1275453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506950" y="1281312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E0AA6-FD7A-F24F-A282-A3B48276B69F}"/>
              </a:ext>
            </a:extLst>
          </p:cNvPr>
          <p:cNvSpPr/>
          <p:nvPr/>
        </p:nvSpPr>
        <p:spPr>
          <a:xfrm>
            <a:off x="0" y="965201"/>
            <a:ext cx="9144000" cy="54536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1AFD9-566F-0F43-8142-2FCE0DAB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1611746"/>
            <a:ext cx="6480000" cy="1911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8E4E6-E644-2340-8A8A-B9D82DAC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4101436"/>
            <a:ext cx="6480000" cy="15283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248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tests</a:t>
            </a:r>
            <a:r>
              <a:rPr lang="en-US" dirty="0"/>
              <a:t> for ten times</a:t>
            </a: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67FDB-D0DD-77D1-A762-C62EEF0B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44D4-AB6E-3446-9595-832C470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>
                <a:latin typeface="Cambria"/>
                <a:ea typeface="Cambria"/>
              </a:rPr>
              <a:t>Attack Improvement 1: </a:t>
            </a:r>
            <a:br>
              <a:rPr lang="en-US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Making DRAM Cells More Vulnerable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>
                <a:latin typeface="Cambria"/>
                <a:ea typeface="Cambria"/>
              </a:rPr>
              <a:t>An attacker can </a:t>
            </a:r>
            <a:r>
              <a:rPr lang="en-US" b="1" dirty="0">
                <a:latin typeface="Cambria"/>
                <a:ea typeface="Cambria"/>
              </a:rPr>
              <a:t>manipulate temperature </a:t>
            </a:r>
            <a:r>
              <a:rPr lang="en-US" dirty="0">
                <a:latin typeface="Cambria"/>
                <a:ea typeface="Cambria"/>
              </a:rPr>
              <a:t>to make the cells that store sensitive data </a:t>
            </a:r>
            <a:r>
              <a:rPr lang="en-US" b="1" dirty="0">
                <a:solidFill>
                  <a:srgbClr val="C00000"/>
                </a:solidFill>
                <a:latin typeface="Cambria"/>
                <a:ea typeface="Cambria"/>
              </a:rPr>
              <a:t>more vulnerable</a:t>
            </a:r>
          </a:p>
        </p:txBody>
      </p:sp>
      <p:pic>
        <p:nvPicPr>
          <p:cNvPr id="3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6E0EBDDD-7D8C-41AF-9C22-F883CB1C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88" y="3859123"/>
            <a:ext cx="5829826" cy="66726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693D33-8E0F-204F-8DC7-8197FBBA70F2}"/>
              </a:ext>
            </a:extLst>
          </p:cNvPr>
          <p:cNvGrpSpPr/>
          <p:nvPr/>
        </p:nvGrpSpPr>
        <p:grpSpPr>
          <a:xfrm>
            <a:off x="892105" y="2468078"/>
            <a:ext cx="7835517" cy="764212"/>
            <a:chOff x="567298" y="3693104"/>
            <a:chExt cx="7835517" cy="7642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D9DB87-9A46-FE47-8D25-C9F7186F35F7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6" y="4052126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561E16-DC55-3B43-829A-A5F9885F088D}"/>
                </a:ext>
              </a:extLst>
            </p:cNvPr>
            <p:cNvSpPr/>
            <p:nvPr/>
          </p:nvSpPr>
          <p:spPr>
            <a:xfrm>
              <a:off x="1891136" y="3827945"/>
              <a:ext cx="4158559" cy="451351"/>
            </a:xfrm>
            <a:prstGeom prst="rect">
              <a:avLst/>
            </a:prstGeom>
            <a:solidFill>
              <a:srgbClr val="FCE5D6"/>
            </a:solidFill>
            <a:ln>
              <a:solidFill>
                <a:srgbClr val="C01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BF837E-8430-9A45-9BF3-D6947130DDCC}"/>
                </a:ext>
              </a:extLst>
            </p:cNvPr>
            <p:cNvCxnSpPr/>
            <p:nvPr/>
          </p:nvCxnSpPr>
          <p:spPr>
            <a:xfrm>
              <a:off x="6036350" y="3814328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E4FFD8-A741-5B4F-9A68-35CBC9A1DA65}"/>
                </a:ext>
              </a:extLst>
            </p:cNvPr>
            <p:cNvSpPr txBox="1"/>
            <p:nvPr/>
          </p:nvSpPr>
          <p:spPr>
            <a:xfrm>
              <a:off x="6939401" y="4087984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62CA2B-C15F-A644-A672-3E714E1A4179}"/>
                </a:ext>
              </a:extLst>
            </p:cNvPr>
            <p:cNvSpPr txBox="1"/>
            <p:nvPr/>
          </p:nvSpPr>
          <p:spPr>
            <a:xfrm>
              <a:off x="6115489" y="3694132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CB96BD-E7E0-0A4E-B941-B6CA9AA211A8}"/>
                </a:ext>
              </a:extLst>
            </p:cNvPr>
            <p:cNvCxnSpPr/>
            <p:nvPr/>
          </p:nvCxnSpPr>
          <p:spPr>
            <a:xfrm>
              <a:off x="1855303" y="3821293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598ED3-AE50-D74F-900A-BF27EA38A1C8}"/>
                </a:ext>
              </a:extLst>
            </p:cNvPr>
            <p:cNvSpPr txBox="1"/>
            <p:nvPr/>
          </p:nvSpPr>
          <p:spPr>
            <a:xfrm>
              <a:off x="567298" y="369310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49C3-578E-F84A-9968-3705C3600428}"/>
              </a:ext>
            </a:extLst>
          </p:cNvPr>
          <p:cNvGrpSpPr/>
          <p:nvPr/>
        </p:nvGrpSpPr>
        <p:grpSpPr>
          <a:xfrm>
            <a:off x="544427" y="3825467"/>
            <a:ext cx="3461194" cy="1725311"/>
            <a:chOff x="679790" y="3603886"/>
            <a:chExt cx="3461194" cy="1725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D7A39-EAE2-4C8C-83BC-DD507D02D50E}"/>
                </a:ext>
              </a:extLst>
            </p:cNvPr>
            <p:cNvGrpSpPr/>
            <p:nvPr/>
          </p:nvGrpSpPr>
          <p:grpSpPr>
            <a:xfrm>
              <a:off x="679790" y="3606031"/>
              <a:ext cx="1697560" cy="1723166"/>
              <a:chOff x="2523774" y="4409276"/>
              <a:chExt cx="1697560" cy="17231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EC13B7-B622-4E03-B7DF-062F5659DAF8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5618D-A289-464F-AB08-7299887C7165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0F384-31CD-4A0A-9F58-307368820035}"/>
                  </a:ext>
                </a:extLst>
              </p:cNvPr>
              <p:cNvSpPr txBox="1"/>
              <p:nvPr/>
            </p:nvSpPr>
            <p:spPr>
              <a:xfrm>
                <a:off x="3377833" y="5170887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45°C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45C0F2E-38E6-4D2B-BBF1-794E049F1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0554725-6A39-4268-96DC-A2C7F42299CE}"/>
                  </a:ext>
                </a:extLst>
              </p:cNvPr>
              <p:cNvCxnSpPr/>
              <p:nvPr/>
            </p:nvCxnSpPr>
            <p:spPr>
              <a:xfrm flipH="1">
                <a:off x="3118256" y="5399217"/>
                <a:ext cx="216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BA5E67-B051-49CB-9B95-727F2897CAE0}"/>
                </a:ext>
              </a:extLst>
            </p:cNvPr>
            <p:cNvCxnSpPr>
              <a:cxnSpLocks/>
              <a:stCxn id="16" idx="3"/>
              <a:endCxn id="73" idx="1"/>
            </p:cNvCxnSpPr>
            <p:nvPr/>
          </p:nvCxnSpPr>
          <p:spPr>
            <a:xfrm flipV="1">
              <a:off x="1616474" y="4323886"/>
              <a:ext cx="1295634" cy="2145"/>
            </a:xfrm>
            <a:prstGeom prst="straightConnector1">
              <a:avLst/>
            </a:prstGeom>
            <a:ln w="57150">
              <a:solidFill>
                <a:srgbClr val="C01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985D1CD-297C-4E44-BD6E-5611FB1A1472}"/>
                </a:ext>
              </a:extLst>
            </p:cNvPr>
            <p:cNvGrpSpPr/>
            <p:nvPr/>
          </p:nvGrpSpPr>
          <p:grpSpPr>
            <a:xfrm>
              <a:off x="2443424" y="3603886"/>
              <a:ext cx="1697560" cy="1723166"/>
              <a:chOff x="2523774" y="4409276"/>
              <a:chExt cx="1697560" cy="17231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14AEF41-4617-E345-96BA-8FD3BCA04EE5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DA1DD7-DCAD-BA4E-99BF-A235548603C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0BB9A4-2C1A-6C4D-9660-C49B2345A3C3}"/>
                  </a:ext>
                </a:extLst>
              </p:cNvPr>
              <p:cNvSpPr txBox="1"/>
              <p:nvPr/>
            </p:nvSpPr>
            <p:spPr>
              <a:xfrm>
                <a:off x="3377833" y="5006772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55°C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D91DCE0-6B32-FD46-A85B-54589EAC2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C870ABB-014F-F343-B4DF-5A4896F688FB}"/>
                  </a:ext>
                </a:extLst>
              </p:cNvPr>
              <p:cNvCxnSpPr/>
              <p:nvPr/>
            </p:nvCxnSpPr>
            <p:spPr>
              <a:xfrm flipH="1">
                <a:off x="3118256" y="5227278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B6105-8C84-D940-85F3-45C52B6A42C4}"/>
              </a:ext>
            </a:extLst>
          </p:cNvPr>
          <p:cNvGrpSpPr/>
          <p:nvPr/>
        </p:nvGrpSpPr>
        <p:grpSpPr>
          <a:xfrm>
            <a:off x="4486181" y="3824068"/>
            <a:ext cx="3776641" cy="1725311"/>
            <a:chOff x="4245578" y="3602487"/>
            <a:chExt cx="3776641" cy="172531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3D185B-16CB-C24D-873F-B20E0E9B0587}"/>
                </a:ext>
              </a:extLst>
            </p:cNvPr>
            <p:cNvGrpSpPr/>
            <p:nvPr/>
          </p:nvGrpSpPr>
          <p:grpSpPr>
            <a:xfrm>
              <a:off x="4245578" y="3604632"/>
              <a:ext cx="1775213" cy="1723166"/>
              <a:chOff x="2208327" y="4409276"/>
              <a:chExt cx="1775213" cy="172316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08D3D8-00DA-0C4F-8D4B-EE1993BA388A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2A6FB9D-B659-DC47-9E9B-A51398CECC4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2E8468-819F-7045-A805-D950D43108DD}"/>
                  </a:ext>
                </a:extLst>
              </p:cNvPr>
              <p:cNvSpPr txBox="1"/>
              <p:nvPr/>
            </p:nvSpPr>
            <p:spPr>
              <a:xfrm>
                <a:off x="2208327" y="4808894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65°C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EA4481-2B82-784B-AE29-8ED74A953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22B585-8EC3-DA4D-A6C4-C849C2B6A19C}"/>
                  </a:ext>
                </a:extLst>
              </p:cNvPr>
              <p:cNvCxnSpPr/>
              <p:nvPr/>
            </p:nvCxnSpPr>
            <p:spPr>
              <a:xfrm flipH="1">
                <a:off x="3118256" y="5039727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EAA339-03C2-914A-A75A-AC242E038B17}"/>
                </a:ext>
              </a:extLst>
            </p:cNvPr>
            <p:cNvCxnSpPr>
              <a:cxnSpLocks/>
              <a:stCxn id="79" idx="3"/>
              <a:endCxn id="86" idx="1"/>
            </p:cNvCxnSpPr>
            <p:nvPr/>
          </p:nvCxnSpPr>
          <p:spPr>
            <a:xfrm flipV="1">
              <a:off x="5497709" y="4322487"/>
              <a:ext cx="1295634" cy="2145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48EE4BD-18F7-DE45-B0F7-1C771B48833F}"/>
                </a:ext>
              </a:extLst>
            </p:cNvPr>
            <p:cNvGrpSpPr/>
            <p:nvPr/>
          </p:nvGrpSpPr>
          <p:grpSpPr>
            <a:xfrm>
              <a:off x="6324659" y="3602487"/>
              <a:ext cx="1697560" cy="1723166"/>
              <a:chOff x="2523774" y="4409276"/>
              <a:chExt cx="1697560" cy="172316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B9B1-1553-2640-BA75-75DCBA86031B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4E3FE97-9B81-CF45-A180-4C13717659B7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ED1F19-ED33-B047-A48F-E540D2D4D3DF}"/>
                  </a:ext>
                </a:extLst>
              </p:cNvPr>
              <p:cNvSpPr txBox="1"/>
              <p:nvPr/>
            </p:nvSpPr>
            <p:spPr>
              <a:xfrm>
                <a:off x="3377833" y="4639467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75°C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0C18BE8-5062-CD4F-ADD2-2AB35DE2D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5225A9-29E1-4A45-A24E-B0DCB35DD52A}"/>
                  </a:ext>
                </a:extLst>
              </p:cNvPr>
              <p:cNvCxnSpPr/>
              <p:nvPr/>
            </p:nvCxnSpPr>
            <p:spPr>
              <a:xfrm flipH="1">
                <a:off x="3118256" y="4859971"/>
                <a:ext cx="216000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6AC5F3-927D-B841-B412-4131D2D01BAF}"/>
              </a:ext>
            </a:extLst>
          </p:cNvPr>
          <p:cNvGrpSpPr/>
          <p:nvPr/>
        </p:nvGrpSpPr>
        <p:grpSpPr>
          <a:xfrm>
            <a:off x="1790229" y="3047624"/>
            <a:ext cx="5009985" cy="473717"/>
            <a:chOff x="1755287" y="3305603"/>
            <a:chExt cx="5009985" cy="47371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B9AA62-E15E-EF42-839E-C6DBEA845743}"/>
                </a:ext>
              </a:extLst>
            </p:cNvPr>
            <p:cNvSpPr txBox="1"/>
            <p:nvPr/>
          </p:nvSpPr>
          <p:spPr>
            <a:xfrm>
              <a:off x="1755287" y="3305603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50°C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497704-C591-FF48-BE0F-69CEB6891CFE}"/>
                </a:ext>
              </a:extLst>
            </p:cNvPr>
            <p:cNvSpPr txBox="1"/>
            <p:nvPr/>
          </p:nvSpPr>
          <p:spPr>
            <a:xfrm>
              <a:off x="5921771" y="3317655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70°C</a:t>
              </a:r>
            </a:p>
          </p:txBody>
        </p:sp>
      </p:grpSp>
      <p:sp>
        <p:nvSpPr>
          <p:cNvPr id="94" name="Content Placeholder 31">
            <a:extLst>
              <a:ext uri="{FF2B5EF4-FFF2-40B4-BE49-F238E27FC236}">
                <a16:creationId xmlns:a16="http://schemas.microsoft.com/office/drawing/2014/main" id="{66114D37-04AB-574E-ABF4-41866C6D1844}"/>
              </a:ext>
            </a:extLst>
          </p:cNvPr>
          <p:cNvSpPr txBox="1">
            <a:spLocks/>
          </p:cNvSpPr>
          <p:nvPr/>
        </p:nvSpPr>
        <p:spPr>
          <a:xfrm>
            <a:off x="172967" y="1992218"/>
            <a:ext cx="8798061" cy="4240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cells are vulnerable 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591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bounded temperature range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5591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01146-80E1-CB4C-A027-22405D20F194}"/>
              </a:ext>
            </a:extLst>
          </p:cNvPr>
          <p:cNvSpPr txBox="1"/>
          <p:nvPr/>
        </p:nvSpPr>
        <p:spPr>
          <a:xfrm>
            <a:off x="1013112" y="5291510"/>
            <a:ext cx="224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Heating up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E93D71-0F58-7647-988F-5090F92E56F9}"/>
              </a:ext>
            </a:extLst>
          </p:cNvPr>
          <p:cNvSpPr txBox="1"/>
          <p:nvPr/>
        </p:nvSpPr>
        <p:spPr>
          <a:xfrm>
            <a:off x="5291617" y="5291510"/>
            <a:ext cx="2240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Cooling down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BC6D-1EE2-0040-70A9-CD08721E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28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64ms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64ms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1,280,000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0.08%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1280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1280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27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 uiExpand="1" build="allAtOnce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 </a:t>
            </a:r>
            <a:br>
              <a:rPr lang="en-US" dirty="0"/>
            </a:br>
            <a:r>
              <a:rPr lang="en-US" dirty="0"/>
              <a:t>from Spatial Variation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261FD6-46E6-BA49-9931-66C3BDBB908E}"/>
              </a:ext>
            </a:extLst>
          </p:cNvPr>
          <p:cNvSpPr/>
          <p:nvPr/>
        </p:nvSpPr>
        <p:spPr>
          <a:xfrm>
            <a:off x="2212974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1CFF49-49F4-0C45-8790-53E289E2A035}"/>
              </a:ext>
            </a:extLst>
          </p:cNvPr>
          <p:cNvSpPr/>
          <p:nvPr/>
        </p:nvSpPr>
        <p:spPr>
          <a:xfrm>
            <a:off x="3938447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9FB19-1065-0148-8C3D-85F4D78E4CBD}"/>
              </a:ext>
            </a:extLst>
          </p:cNvPr>
          <p:cNvSpPr/>
          <p:nvPr/>
        </p:nvSpPr>
        <p:spPr>
          <a:xfrm>
            <a:off x="5663920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D5C25-48C6-4340-9BFE-5B608FA90E31}"/>
              </a:ext>
            </a:extLst>
          </p:cNvPr>
          <p:cNvSpPr/>
          <p:nvPr/>
        </p:nvSpPr>
        <p:spPr>
          <a:xfrm>
            <a:off x="7389393" y="2205839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284A1-4FEA-494F-939B-C59FB71BDE13}"/>
              </a:ext>
            </a:extLst>
          </p:cNvPr>
          <p:cNvSpPr/>
          <p:nvPr/>
        </p:nvSpPr>
        <p:spPr>
          <a:xfrm>
            <a:off x="3938447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6309A-9757-2A43-8E54-3B75863429DA}"/>
              </a:ext>
            </a:extLst>
          </p:cNvPr>
          <p:cNvSpPr/>
          <p:nvPr/>
        </p:nvSpPr>
        <p:spPr>
          <a:xfrm>
            <a:off x="5663920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9941E-6FAD-0740-8521-12FD674CB101}"/>
              </a:ext>
            </a:extLst>
          </p:cNvPr>
          <p:cNvSpPr/>
          <p:nvPr/>
        </p:nvSpPr>
        <p:spPr>
          <a:xfrm>
            <a:off x="7389393" y="4402304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9A2617-5A98-4C4B-82E1-2EA62A762CD5}"/>
              </a:ext>
            </a:extLst>
          </p:cNvPr>
          <p:cNvGrpSpPr/>
          <p:nvPr/>
        </p:nvGrpSpPr>
        <p:grpSpPr>
          <a:xfrm>
            <a:off x="1881265" y="1280419"/>
            <a:ext cx="7017075" cy="2194960"/>
            <a:chOff x="250535" y="1280419"/>
            <a:chExt cx="8647805" cy="219496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E61AE6-23E2-A047-B12E-E2493CE98E0E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RowHammer vulnerability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across DRAM rows and columns due to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design</a:t>
              </a:r>
              <a:r>
                <a:rPr lang="en-US" sz="2000" dirty="0">
                  <a:solidFill>
                    <a:prstClr val="white"/>
                  </a:solidFill>
                  <a:latin typeface="Cambria" panose="02040503050406030204" pitchFamily="18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and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manufacturing-process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2D4915-DB30-6D49-95BA-E71972640024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5F01E-2954-B145-9320-EE436AF16D7B}"/>
              </a:ext>
            </a:extLst>
          </p:cNvPr>
          <p:cNvGrpSpPr/>
          <p:nvPr/>
        </p:nvGrpSpPr>
        <p:grpSpPr>
          <a:xfrm>
            <a:off x="1881265" y="3904174"/>
            <a:ext cx="7017075" cy="2194960"/>
            <a:chOff x="250535" y="1280419"/>
            <a:chExt cx="8647805" cy="219496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670F42-28FF-354A-9442-4551E71C90E5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grp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Minimum hammer count to induce the first bitflip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 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across rows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 subarray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not as much across subarrays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E38E7E-3E1C-D340-A950-CFC4F018A9C0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4926E1-33DB-02CE-632E-7CE06001F24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</a:t>
            </a:r>
            <a:endParaRPr kumimoji="0" lang="en-CH" sz="115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Font Awesome 5 Free Regular" panose="02000503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In-Chip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Variations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0D9246-913D-036D-3214-1DE085CFE2D4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64D8-C971-E93D-0D8A-D0E0F1CC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792CE-CF3F-FCE5-9927-B429CB96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D1A00B-7DF5-7195-8796-ACB4DA495F4A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AB78-1B71-2E3E-67A9-C300499AA368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62810-F3EE-FA10-5ED0-94FB8F8E7A13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AA347-6D4B-D667-69AB-B80D5FAF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5" y="1505577"/>
            <a:ext cx="7404830" cy="3474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141A1-5709-DF1F-F223-C81E82AB42F5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97D5-2DE8-6798-824E-C7F8F672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0" y="1506312"/>
            <a:ext cx="740483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B643-84FD-F828-4369-CA07AF538680}"/>
              </a:ext>
            </a:extLst>
          </p:cNvPr>
          <p:cNvSpPr txBox="1"/>
          <p:nvPr/>
        </p:nvSpPr>
        <p:spPr>
          <a:xfrm>
            <a:off x="1853229" y="1320911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</p:spTree>
    <p:extLst>
      <p:ext uri="{BB962C8B-B14F-4D97-AF65-F5344CB8AC3E}">
        <p14:creationId xmlns:p14="http://schemas.microsoft.com/office/powerpoint/2010/main" val="28630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3" grpId="0" animBg="1"/>
      <p:bldP spid="7" grpId="0" animBg="1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A608-9768-549B-9FB1-EF946C85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7B6A-0CDD-1736-F4CA-1E263D87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CDDA-0040-6297-9B5E-585E9B79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8496F-5CFB-3762-14E7-6F8F676174A5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B398-754A-57BB-766C-94F1DAE8C5FE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DBF44-6900-4265-DF6A-8BB78B5E41A9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A27760-A11A-DACE-FBA2-110EA7A526BC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B3344-7B9A-78AB-5BF8-2C7BEABEEA4F}"/>
              </a:ext>
            </a:extLst>
          </p:cNvPr>
          <p:cNvSpPr/>
          <p:nvPr/>
        </p:nvSpPr>
        <p:spPr>
          <a:xfrm>
            <a:off x="1815128" y="1839602"/>
            <a:ext cx="5982672" cy="2882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3804F62-977E-F1B6-B309-ADBF2B35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57" b="10386"/>
          <a:stretch/>
        </p:blipFill>
        <p:spPr>
          <a:xfrm>
            <a:off x="947427" y="1591626"/>
            <a:ext cx="724914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4C37-DD4D-3BE0-C3E2-FBBF1FDC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3-5590-FD20-67A8-7DE67B40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627A-FE6A-4D0E-19B7-88F5B067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7FAF-A5E3-6C27-8F20-DF1B664BDF8C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E6612-E4ED-3218-A674-B0E1D57DB7A9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243D8-F3B1-7020-B2EE-6155A8A4E905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500725-8725-BF03-CDB3-076E211C6FC4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88DF-9F9D-D645-B2EB-C9B30E2FD39B}"/>
              </a:ext>
            </a:extLst>
          </p:cNvPr>
          <p:cNvSpPr/>
          <p:nvPr/>
        </p:nvSpPr>
        <p:spPr>
          <a:xfrm>
            <a:off x="1693154" y="1772449"/>
            <a:ext cx="6176865" cy="2930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71BD-F3CA-E7D6-6A97-3AF486DE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28" t="657" b="10729"/>
          <a:stretch/>
        </p:blipFill>
        <p:spPr>
          <a:xfrm>
            <a:off x="933611" y="1638689"/>
            <a:ext cx="727677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02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808F-9899-7698-C3DB-C51D9B7D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E2BC-AD31-53A1-19B4-DADFC6D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47722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7030A0"/>
                </a:solidFill>
              </a:rPr>
              <a:t>Predictability of  </a:t>
            </a:r>
            <a:r>
              <a:rPr lang="en-US" sz="2000" dirty="0">
                <a:solidFill>
                  <a:srgbClr val="7030A0"/>
                </a:solidFill>
              </a:rPr>
              <a:t>a DRAM row’s read disturbance vulnerability </a:t>
            </a:r>
            <a:br>
              <a:rPr lang="en-US" sz="2000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based on the row’s spatial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bank address bits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subarray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row’s distance to local row buffer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Cluster DRAM rows into 15 bins based on each row’s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minimum hammer count to induce the first bitflip 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HC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Predict whether a row is in a cluster, based on each spatial feature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Measure the F1 score for these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002060"/>
                </a:solidFill>
              </a:rPr>
              <a:t>Key Result: </a:t>
            </a:r>
            <a:r>
              <a:rPr lang="en-US" sz="2000" dirty="0">
                <a:solidFill>
                  <a:srgbClr val="002060"/>
                </a:solidFill>
              </a:rPr>
              <a:t>Only a few spatial features have F1 scores &gt; 0.7 only for Mfr. 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667938-C339-4B3B-71AC-C60CD37E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77C5E7-7B0F-7E3C-A22B-F4D5D705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Predictability of Read Disturbance Vulnerability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D5CE4B-DF2A-21F7-615B-A37F79EE524A}"/>
              </a:ext>
            </a:extLst>
          </p:cNvPr>
          <p:cNvSpPr/>
          <p:nvPr/>
        </p:nvSpPr>
        <p:spPr>
          <a:xfrm>
            <a:off x="0" y="5290783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row’s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 weak predictors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for the row’s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6840343" y="1501293"/>
            <a:ext cx="2017116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54462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42254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71728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547209" y="666025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Bitline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200181"/>
            <a:ext cx="0" cy="5413845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87476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96259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302259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71450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16264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17410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19035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301412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572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45685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43485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21961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High Voltage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52934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52655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43048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41683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5204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257842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254588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254167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138767"/>
            <a:ext cx="4371737" cy="1686929"/>
            <a:chOff x="4534156" y="770467"/>
            <a:chExt cx="437173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4016963" y="1322372"/>
              <a:ext cx="1619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Agressor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Wordline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620066"/>
            <a:ext cx="415312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toggling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is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85835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14FB-DE39-2485-5BC3-E75D2E2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-4398" y="94881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 RowHammer vulnerability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significantly affecting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reliable DRAM operation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Wordline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923043" y="4887962"/>
            <a:ext cx="7297914" cy="1626904"/>
            <a:chOff x="1167238" y="5187195"/>
            <a:chExt cx="7297914" cy="162690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731568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Access Transistor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0CA7C2-A21B-F292-609F-CCDCC254CC5B}"/>
                </a:ext>
              </a:extLst>
            </p:cNvPr>
            <p:cNvSpPr txBox="1"/>
            <p:nvPr/>
          </p:nvSpPr>
          <p:spPr>
            <a:xfrm>
              <a:off x="1167238" y="6366872"/>
              <a:ext cx="168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Strong Channel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7822E5-9C99-08B5-25E6-4568B6F44294}"/>
                </a:ext>
              </a:extLst>
            </p:cNvPr>
            <p:cNvSpPr txBox="1"/>
            <p:nvPr/>
          </p:nvSpPr>
          <p:spPr>
            <a:xfrm>
              <a:off x="6168245" y="6444767"/>
              <a:ext cx="1924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DD21C-7EDC-FE9A-56A7-BA1839F0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Key Finding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466646C-8AE0-85F4-250B-8FD35F6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231321" y="4502727"/>
            <a:ext cx="2017116" cy="1953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793BFC-F106-4DB6-8002-818336E1E39A}"/>
              </a:ext>
            </a:extLst>
          </p:cNvPr>
          <p:cNvSpPr txBox="1"/>
          <p:nvPr/>
        </p:nvSpPr>
        <p:spPr>
          <a:xfrm>
            <a:off x="206441" y="2107024"/>
            <a:ext cx="5034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Existing mechanisms </a:t>
            </a: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</a:rPr>
              <a:t>detect the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A+1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A-1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352826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721C50-127B-0E06-455F-7EECFF434420}"/>
              </a:ext>
            </a:extLst>
          </p:cNvPr>
          <p:cNvGrpSpPr/>
          <p:nvPr/>
        </p:nvGrpSpPr>
        <p:grpSpPr>
          <a:xfrm>
            <a:off x="3774558" y="2402781"/>
            <a:ext cx="3277005" cy="1158929"/>
            <a:chOff x="3774558" y="3098824"/>
            <a:chExt cx="3277005" cy="11589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5C089C-2C3E-AA00-61B2-837D6765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098824"/>
              <a:ext cx="3277005" cy="1158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A6CB1E-F416-CB08-A45A-03F80D8E8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730254"/>
              <a:ext cx="3277005" cy="52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28E743A-C7FE-1F67-4CFC-D1CFD12C639D}"/>
              </a:ext>
            </a:extLst>
          </p:cNvPr>
          <p:cNvSpPr/>
          <p:nvPr/>
        </p:nvSpPr>
        <p:spPr>
          <a:xfrm>
            <a:off x="7051563" y="225878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A+1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0A0DE8-2C61-999C-B72A-0DD45A50FAD9}"/>
              </a:ext>
            </a:extLst>
          </p:cNvPr>
          <p:cNvSpPr/>
          <p:nvPr/>
        </p:nvSpPr>
        <p:spPr>
          <a:xfrm>
            <a:off x="7051563" y="289021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A-1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6BDDE-0362-8E13-9ECA-86588A4B803A}"/>
              </a:ext>
            </a:extLst>
          </p:cNvPr>
          <p:cNvGrpSpPr/>
          <p:nvPr/>
        </p:nvGrpSpPr>
        <p:grpSpPr>
          <a:xfrm>
            <a:off x="7051563" y="3312431"/>
            <a:ext cx="2092437" cy="785657"/>
            <a:chOff x="7051563" y="4008474"/>
            <a:chExt cx="2092437" cy="7856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2280D0-1ACE-174E-05F7-5531FBAE3BA5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84C7EE-E9BF-C882-286D-60E64251A7C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5CB7D7C-49F8-A983-43FB-D94832C132B1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FEC25-C8F2-2563-C07E-6CAADF575F19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A6FB93-BB40-FCA3-2ACB-13D856E7375E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5112327" y="2121858"/>
            <a:ext cx="3019236" cy="2232564"/>
            <a:chOff x="5112327" y="2817901"/>
            <a:chExt cx="3019236" cy="22325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2817901"/>
              <a:ext cx="1080000" cy="2232564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112327" y="3098824"/>
              <a:ext cx="1939236" cy="1302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0" y="5125947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Existing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mitigation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mechanisms</a:t>
            </a:r>
            <a:b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need to know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DRAM-internal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 address mapping</a:t>
            </a:r>
          </a:p>
        </p:txBody>
      </p:sp>
      <p:pic>
        <p:nvPicPr>
          <p:cNvPr id="4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9F239929-5C95-0806-68DB-86BCE575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2AE263-C2B3-D28A-981F-B8187B81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Compatibility </a:t>
            </a:r>
            <a:br>
              <a:rPr lang="en-US" dirty="0"/>
            </a:br>
            <a:r>
              <a:rPr lang="en-US" sz="3200" dirty="0"/>
              <a:t>with Commodity DRAM Chips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C4EEE07-7FA1-9D25-CE15-6C2E6DA4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22882" y="690570"/>
            <a:ext cx="1737360" cy="1737360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646EC7-3B6C-D075-57D4-4E418617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9D2A6D-CE24-C69C-B037-011C3C8DBA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04843" y="1559250"/>
            <a:ext cx="4618039" cy="479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0" grpId="0"/>
      <p:bldP spid="37" grpId="0" animBg="1"/>
      <p:bldP spid="38" grpId="0" animBg="1"/>
      <p:bldP spid="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0" y="2482660"/>
            <a:ext cx="9144000" cy="1632999"/>
            <a:chOff x="-2199" y="2676246"/>
            <a:chExt cx="9144000" cy="16329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1621077"/>
              <a:chOff x="-2199" y="2688168"/>
              <a:chExt cx="9144000" cy="1621077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16210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3792" y="297088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2676246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3032662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8"/>
            <a:ext cx="9144000" cy="1589615"/>
            <a:chOff x="0" y="770468"/>
            <a:chExt cx="9144000" cy="15896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8"/>
              <a:ext cx="9144000" cy="1492770"/>
              <a:chOff x="0" y="770468"/>
              <a:chExt cx="9144000" cy="149277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8"/>
                <a:ext cx="9144000" cy="149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which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once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in every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32ms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64ms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942456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79508" y="2707137"/>
            <a:ext cx="5685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Mitigates read disturbance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potential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victim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F9AD7-D870-6F36-6993-B63C603E4B7C}"/>
              </a:ext>
            </a:extLst>
          </p:cNvPr>
          <p:cNvSpPr txBox="1"/>
          <p:nvPr/>
        </p:nvSpPr>
        <p:spPr>
          <a:xfrm>
            <a:off x="-2199" y="4113401"/>
            <a:ext cx="914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solidFill>
                  <a:srgbClr val="002060"/>
                </a:solidFill>
                <a:latin typeface="Cambria" panose="02040503050406030204" pitchFamily="18" charset="0"/>
              </a:rPr>
              <a:t>Putting into Perspective: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~1000 row activations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scattered across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32ms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64ms is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as large as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to accommodate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1,280,000 activations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An attack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needs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only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0.08%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of the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activation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1280 rows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can be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concurrently hammered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1280 additional refreshes 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are needed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021E8-9486-B27C-809E-0A33FDA78A2B}"/>
              </a:ext>
            </a:extLst>
          </p:cNvPr>
          <p:cNvSpPr/>
          <p:nvPr/>
        </p:nvSpPr>
        <p:spPr>
          <a:xfrm>
            <a:off x="0" y="992147"/>
            <a:ext cx="9141801" cy="543983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EE828-2DE6-1263-DE17-F74E82908BBC}"/>
              </a:ext>
            </a:extLst>
          </p:cNvPr>
          <p:cNvSpPr/>
          <p:nvPr/>
        </p:nvSpPr>
        <p:spPr>
          <a:xfrm>
            <a:off x="0" y="1500340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 attacker can keep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low profile </a:t>
            </a:r>
            <a:b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(e.g., uses 0.08% of activation budget)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 induce bitflips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526E7-E3FA-D143-9DD4-FC9F015E29A2}"/>
              </a:ext>
            </a:extLst>
          </p:cNvPr>
          <p:cNvSpPr/>
          <p:nvPr/>
        </p:nvSpPr>
        <p:spPr>
          <a:xfrm>
            <a:off x="-2199" y="3741246"/>
            <a:ext cx="9144000" cy="18143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Preventing bitflips requires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tracking many rows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performing many refreshes</a:t>
            </a:r>
          </a:p>
        </p:txBody>
      </p:sp>
    </p:spTree>
    <p:extLst>
      <p:ext uri="{BB962C8B-B14F-4D97-AF65-F5344CB8AC3E}">
        <p14:creationId xmlns:p14="http://schemas.microsoft.com/office/powerpoint/2010/main" val="39636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BlockHammer – HPCA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FBBE5-64E9-EC7F-4B8D-9A15698778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12" t="26995" r="7812" b="4235"/>
          <a:stretch/>
        </p:blipFill>
        <p:spPr>
          <a:xfrm>
            <a:off x="1705" y="4648200"/>
            <a:ext cx="9130084" cy="151447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30E5E-65D3-10CF-7A17-BAC0EC34F78D}"/>
              </a:ext>
            </a:extLst>
          </p:cNvPr>
          <p:cNvSpPr txBox="1"/>
          <p:nvPr/>
        </p:nvSpPr>
        <p:spPr>
          <a:xfrm>
            <a:off x="206438" y="2107280"/>
            <a:ext cx="9057743" cy="2862322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and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from within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the memory controller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do not</a:t>
            </a:r>
            <a:r>
              <a:rPr lang="en-US" sz="2000" dirty="0">
                <a:latin typeface="Cambria" panose="02040503050406030204" pitchFamily="18" charset="0"/>
              </a:rPr>
              <a:t> occur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BlockHammer can </a:t>
            </a:r>
            <a:r>
              <a:rPr lang="en-US" sz="2000" i="1" dirty="0">
                <a:latin typeface="Cambria" panose="02040503050406030204" pitchFamily="18" charset="0"/>
              </a:rPr>
              <a:t>optionally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 the system software </a:t>
            </a:r>
            <a:r>
              <a:rPr lang="en-US" sz="2000" dirty="0">
                <a:latin typeface="Cambria" panose="02040503050406030204" pitchFamily="18" charset="0"/>
              </a:rPr>
              <a:t>about the attack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72399-7BA8-02C7-6C1E-154F3538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BlockHammer: </a:t>
            </a:r>
            <a:r>
              <a:rPr lang="en-US" sz="3200" dirty="0"/>
              <a:t>Throttling Unsafe Accesses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607D9A7-081A-B62C-262A-7F17C64E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012627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4838700" y="2105421"/>
            <a:ext cx="3292863" cy="1908802"/>
            <a:chOff x="4838700" y="3141663"/>
            <a:chExt cx="3292863" cy="190880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3141663"/>
              <a:ext cx="1080000" cy="190880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838700" y="3451809"/>
              <a:ext cx="2212863" cy="949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8A12EC4-6686-FDAF-5B1F-3505A802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8953" y="2205459"/>
            <a:ext cx="1244735" cy="12447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353CED-01A3-435A-3FAB-6845C33FB912}"/>
              </a:ext>
            </a:extLst>
          </p:cNvPr>
          <p:cNvCxnSpPr>
            <a:cxnSpLocks/>
          </p:cNvCxnSpPr>
          <p:nvPr/>
        </p:nvCxnSpPr>
        <p:spPr>
          <a:xfrm flipV="1">
            <a:off x="4305301" y="3064478"/>
            <a:ext cx="1028699" cy="213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-10265" y="5109341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compatible with commodity DRAM chips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No need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for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info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of or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modifications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to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DRAM chips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1B8A1-DA04-2B22-EB3C-B3EDC4AD6E32}"/>
              </a:ext>
            </a:extLst>
          </p:cNvPr>
          <p:cNvSpPr/>
          <p:nvPr/>
        </p:nvSpPr>
        <p:spPr>
          <a:xfrm>
            <a:off x="7051563" y="2962532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280B8B-F7A7-A61F-D8A7-A5E3F23CD412}"/>
              </a:ext>
            </a:extLst>
          </p:cNvPr>
          <p:cNvSpPr/>
          <p:nvPr/>
        </p:nvSpPr>
        <p:spPr>
          <a:xfrm>
            <a:off x="7051563" y="3509668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8245221-1BA3-B0EB-7CA9-48839A5758F5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1B8250CE-3014-34DE-8E8C-3577E47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339519-B4D4-037B-7086-F52FA839CF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53688" y="699028"/>
            <a:ext cx="1732727" cy="17327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E7D7-0E79-C945-3945-1A8D8ED48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04843" y="1564046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0" grpId="0"/>
      <p:bldP spid="76" grpId="0" animBg="1"/>
      <p:bldP spid="40" grpId="0" animBg="1"/>
      <p:bldP spid="4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Aging Slides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516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93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7" grpId="0" animBg="1"/>
      <p:bldP spid="17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94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D14025-6860-9712-CC31-8C28ACAE9B6A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CEC44-BA51-F8E3-B9B3-CF880FBF177D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45A28-5426-AD59-76D9-64764C085C60}"/>
              </a:ext>
            </a:extLst>
          </p:cNvPr>
          <p:cNvSpPr/>
          <p:nvPr/>
        </p:nvSpPr>
        <p:spPr>
          <a:xfrm>
            <a:off x="5339368" y="6468360"/>
            <a:ext cx="2395557" cy="365126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44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Hydra’s Performance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82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876B-8852-3BD9-C9E8-9A7F44B5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Outlier Solution: Hydra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5F82-3EED-742C-838E-A1233DD0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F6B6-6D3E-CE51-B55D-962EBB5B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501388"/>
            <a:ext cx="609323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B61-F1F7-982B-1D43-BD2B3A941536}"/>
              </a:ext>
            </a:extLst>
          </p:cNvPr>
          <p:cNvSpPr txBox="1"/>
          <p:nvPr/>
        </p:nvSpPr>
        <p:spPr>
          <a:xfrm>
            <a:off x="958778" y="5158988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7B70-DEAB-BF01-01AF-45F6E6BCCB10}"/>
              </a:ext>
            </a:extLst>
          </p:cNvPr>
          <p:cNvSpPr txBox="1"/>
          <p:nvPr/>
        </p:nvSpPr>
        <p:spPr>
          <a:xfrm rot="16200000">
            <a:off x="-1259109" y="2916474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449C-C52D-FC30-18E5-E6F962D4C8EA}"/>
              </a:ext>
            </a:extLst>
          </p:cNvPr>
          <p:cNvSpPr txBox="1"/>
          <p:nvPr/>
        </p:nvSpPr>
        <p:spPr>
          <a:xfrm>
            <a:off x="3609140" y="3179932"/>
            <a:ext cx="1925720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Only 7% Speedup</a:t>
            </a:r>
          </a:p>
        </p:txBody>
      </p:sp>
    </p:spTree>
    <p:extLst>
      <p:ext uri="{BB962C8B-B14F-4D97-AF65-F5344CB8AC3E}">
        <p14:creationId xmlns:p14="http://schemas.microsoft.com/office/powerpoint/2010/main" val="38832203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B5F-016C-9F69-39DF-CFB356C0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 Mitigation Mechanism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E5BE-8C29-B63A-457A-A87CDC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Hydra maintains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row activation counter for each DRAM row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Stores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these activation counters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DRAM array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Caches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counters of hot rows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memory controller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At low </a:t>
            </a:r>
            <a:r>
              <a:rPr lang="en-US" dirty="0" err="1">
                <a:solidFill>
                  <a:srgbClr val="C00000"/>
                </a:solidFill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</a:rPr>
              <a:t>first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configurations, </a:t>
            </a:r>
            <a:r>
              <a:rPr lang="en-US" b="1" dirty="0">
                <a:solidFill>
                  <a:srgbClr val="C00000"/>
                </a:solidFill>
              </a:rPr>
              <a:t>many rows are hot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Fetching / evicting counters </a:t>
            </a:r>
            <a:r>
              <a:rPr lang="en-US" dirty="0">
                <a:solidFill>
                  <a:srgbClr val="C00000"/>
                </a:solidFill>
              </a:rPr>
              <a:t>dominate the performance overhead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Svärd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needs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further customizations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Hydra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A94DA-2073-C34F-ABF2-09E3A92DEFD3}"/>
              </a:ext>
            </a:extLst>
          </p:cNvPr>
          <p:cNvGrpSpPr/>
          <p:nvPr/>
        </p:nvGrpSpPr>
        <p:grpSpPr>
          <a:xfrm>
            <a:off x="1513115" y="3841416"/>
            <a:ext cx="7032171" cy="3045482"/>
            <a:chOff x="1513115" y="3841416"/>
            <a:chExt cx="7032171" cy="3045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DAD4-A74F-E163-7500-70DF592CABA0}"/>
                </a:ext>
              </a:extLst>
            </p:cNvPr>
            <p:cNvSpPr txBox="1"/>
            <p:nvPr/>
          </p:nvSpPr>
          <p:spPr>
            <a:xfrm>
              <a:off x="1513115" y="6302123"/>
              <a:ext cx="70321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Qureshi,</a:t>
              </a:r>
              <a:r>
                <a:rPr lang="en-US" sz="1600" dirty="0">
                  <a:solidFill>
                    <a:srgbClr val="222222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et al. 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"Hydra: Enabling Low-Overhead Mitigation of Row-Hammer </a:t>
              </a:r>
              <a:b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</a:b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at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U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ltra-Low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hresholds via Hybrid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racking," in ISCA, 2022.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903B21D-8C0D-2E21-F6D7-DE40DB9C4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3"/>
            <a:stretch/>
          </p:blipFill>
          <p:spPr>
            <a:xfrm>
              <a:off x="1670376" y="3841416"/>
              <a:ext cx="4782844" cy="246070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59BE4-DBD6-F617-42BA-6A3BC2FC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HC</a:t>
            </a:r>
            <a:r>
              <a:rPr lang="en-US" sz="2800" baseline="-25000" dirty="0" err="1">
                <a:latin typeface="Cambria" panose="02040503050406030204" pitchFamily="18" charset="0"/>
              </a:rPr>
              <a:t>first</a:t>
            </a:r>
            <a:r>
              <a:rPr lang="en-US" sz="2800" dirty="0">
                <a:latin typeface="Cambria" panose="02040503050406030204" pitchFamily="18" charset="0"/>
              </a:rPr>
              <a:t>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6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2025" y="2175135"/>
            <a:ext cx="7772400" cy="2507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4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37347</TotalTime>
  <Words>12552</Words>
  <Application>Microsoft Macintosh PowerPoint</Application>
  <PresentationFormat>On-screen Show (4:3)</PresentationFormat>
  <Paragraphs>2196</Paragraphs>
  <Slides>127</Slides>
  <Notes>97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127</vt:i4>
      </vt:variant>
    </vt:vector>
  </HeadingPairs>
  <TitlesOfParts>
    <vt:vector size="142" baseType="lpstr">
      <vt:lpstr>ＭＳ Ｐゴシック</vt:lpstr>
      <vt:lpstr>-webkit-standard</vt:lpstr>
      <vt:lpstr>Arial</vt:lpstr>
      <vt:lpstr>Calibri</vt:lpstr>
      <vt:lpstr>Calibri Light</vt:lpstr>
      <vt:lpstr>Cambria</vt:lpstr>
      <vt:lpstr>Consolas</vt:lpstr>
      <vt:lpstr>Font Awesome 5 Free Regular</vt:lpstr>
      <vt:lpstr>Hoefler Text</vt:lpstr>
      <vt:lpstr>Quire Sans</vt:lpstr>
      <vt:lpstr>Tahoma</vt:lpstr>
      <vt:lpstr>Times</vt:lpstr>
      <vt:lpstr>Wingdings</vt:lpstr>
      <vt:lpstr>Office Theme</vt:lpstr>
      <vt:lpstr>1_Office Theme</vt:lpstr>
      <vt:lpstr>Enabling Efficient and Scalable  Read Disturbance Mitigation  via New Experimental Insights  into Modern Memory Chips</vt:lpstr>
      <vt:lpstr>Lack of Memory Isolation</vt:lpstr>
      <vt:lpstr>DRAM Read Disturbance</vt:lpstr>
      <vt:lpstr>DRAM Read Disturbance – Swimming Pool Analogy</vt:lpstr>
      <vt:lpstr>The RowHammer Vulnerability [Kim+, ISCA’14]</vt:lpstr>
      <vt:lpstr>An Example RowHammer Mitigation: Preventive Refresh</vt:lpstr>
      <vt:lpstr>Motivation</vt:lpstr>
      <vt:lpstr>Two Main Types of DRAM Refresh</vt:lpstr>
      <vt:lpstr>Two Main Types of DRAM Refresh</vt:lpstr>
      <vt:lpstr>How Large is 1000 Activations?</vt:lpstr>
      <vt:lpstr>How Large is 1000 Activations?</vt:lpstr>
      <vt:lpstr>Read Disturbance is an Outstanding Problem</vt:lpstr>
      <vt:lpstr>Thesis</vt:lpstr>
      <vt:lpstr>My Dissertation Works</vt:lpstr>
      <vt:lpstr>Our Recent Works</vt:lpstr>
      <vt:lpstr>DRAM Testing Infrastructure</vt:lpstr>
      <vt:lpstr>DRAM Chips Tested</vt:lpstr>
      <vt:lpstr>Key Findings: Temperature</vt:lpstr>
      <vt:lpstr>Contributions to Understanding RowHammer</vt:lpstr>
      <vt:lpstr>A Follow-Up Work: SpyHammer [Orosa+, arXiv’22] </vt:lpstr>
      <vt:lpstr>Our Recent Works</vt:lpstr>
      <vt:lpstr>Key Findings: Memory Access Patterns</vt:lpstr>
      <vt:lpstr>Contributions to Understanding RowHammer</vt:lpstr>
      <vt:lpstr>RowPress [Luo+, ISCA 2023] (Follow up of our analysis)</vt:lpstr>
      <vt:lpstr>Our Recent Works</vt:lpstr>
      <vt:lpstr>Variation in Read Disturbance Vulnerability Across DRAM Rows </vt:lpstr>
      <vt:lpstr>Tested DRAM Chips</vt:lpstr>
      <vt:lpstr>Key Takeaway from Real Chip Experiments</vt:lpstr>
      <vt:lpstr>Spatial Variation in the Minimum Hammer Count  to Induce the First Bitflip across DRAM Rows</vt:lpstr>
      <vt:lpstr>Spatial Variation in the Minimum Hammer Count  to Induce the First Bitflip across DRAM Rows</vt:lpstr>
      <vt:lpstr>Spatial Variation in the Minimum Hammer Count  to Induce the First Bitflip across DRAM Rows</vt:lpstr>
      <vt:lpstr>More Detailed Information in the Extended Version</vt:lpstr>
      <vt:lpstr>Our Recent Works</vt:lpstr>
      <vt:lpstr>Motivation</vt:lpstr>
      <vt:lpstr>Motivation</vt:lpstr>
      <vt:lpstr>Svärd: Spatial Variation-Aware Read Disturbance Defenses</vt:lpstr>
      <vt:lpstr>Svärd: Integration with Existing Read Disturbance Solutions</vt:lpstr>
      <vt:lpstr>Svärd: Metadata Management</vt:lpstr>
      <vt:lpstr>Performance Evaluation</vt:lpstr>
      <vt:lpstr>Implications on Future Solutions</vt:lpstr>
      <vt:lpstr>Implications on Future Solutions</vt:lpstr>
      <vt:lpstr>Implications on Future Solutions</vt:lpstr>
      <vt:lpstr>Spatial Variation-Aware Read Disturbance Defenses</vt:lpstr>
      <vt:lpstr>Enabling Efficient and Scalable Solutions</vt:lpstr>
      <vt:lpstr>Our Recent Works</vt:lpstr>
      <vt:lpstr>My Dissertation Works</vt:lpstr>
      <vt:lpstr>More Details and Discussion on YouTube </vt:lpstr>
      <vt:lpstr>Enabling Efficient and Scalable  Read Disturbance Mitigation  via New Experimental Insights  into Modern Memory Chips</vt:lpstr>
      <vt:lpstr>Enabling Efficient and Scalable  Read Disturbance Mitigation  via New Experimental Insights  into Modern Memory Chips</vt:lpstr>
      <vt:lpstr>Current and Future Challenges</vt:lpstr>
      <vt:lpstr>Future Research for Better Memory Systems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How Large is 1000 Activations?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Future Research for Better Memory Systems</vt:lpstr>
      <vt:lpstr>Enabling Efficient and Scalable  Read Disturbance Mitigation  via New Experimental Insights  into Modern Memory Chips</vt:lpstr>
      <vt:lpstr>Circuit-Level Justification</vt:lpstr>
      <vt:lpstr>Example Attack Improvement:  Bypassing Defenses with Aggressor Row Active Time</vt:lpstr>
      <vt:lpstr>RowPress vs. RowHammer</vt:lpstr>
      <vt:lpstr>RowPress [Luo+, ISCA 2023]</vt:lpstr>
      <vt:lpstr>Circuit-Level Justification</vt:lpstr>
      <vt:lpstr>Example Attack Improvement:  Temperature-Dependent Trigger</vt:lpstr>
      <vt:lpstr>Enabling Efficient and Scalable  Read Disturbance Mitigation  via New Experimental Insights  into Modern Memory Chips</vt:lpstr>
      <vt:lpstr>Memory Access Patterns in Aggressor Row Active Time Analysis</vt:lpstr>
      <vt:lpstr>Thesis Statement</vt:lpstr>
      <vt:lpstr>DRAM Organization</vt:lpstr>
      <vt:lpstr>DRAM Chips Tested</vt:lpstr>
      <vt:lpstr>DRAM Testing Methodology</vt:lpstr>
      <vt:lpstr>Attack Improvement 1:  Making DRAM Cells More Vulnerable</vt:lpstr>
      <vt:lpstr>Key Takeaways  from Spatial Variation Analysis</vt:lpstr>
      <vt:lpstr>Regularity in Spatial Variation of Read Disturbance across DRAM Rows </vt:lpstr>
      <vt:lpstr>Regularity in Spatial Variation of Read Disturbance across DRAM Rows </vt:lpstr>
      <vt:lpstr>Regularity in Spatial Variation of Read Disturbance across DRAM Rows </vt:lpstr>
      <vt:lpstr>Predictability of Read Disturbance Vulnerability</vt:lpstr>
      <vt:lpstr>My Dissertation Works</vt:lpstr>
      <vt:lpstr>A Closer Look into RowHammer</vt:lpstr>
      <vt:lpstr>Our Key Finding</vt:lpstr>
      <vt:lpstr>My Dissertation Works</vt:lpstr>
      <vt:lpstr>Compatibility  with Commodity DRAM Chips</vt:lpstr>
      <vt:lpstr>BlockHammer – HPCA 2021</vt:lpstr>
      <vt:lpstr>BlockHammer: Throttling Unsafe Accesses</vt:lpstr>
      <vt:lpstr>Spatial Variation-Aware Read Disturbance Defenses: Experimental Analysis of Real DRAM Chips  and Implications on Future Solutions </vt:lpstr>
      <vt:lpstr>More in the Paper (2/2): Aging Study</vt:lpstr>
      <vt:lpstr>More in the Paper (2/2): Aging Study</vt:lpstr>
      <vt:lpstr>Spatial Variation-Aware Read Disturbance Defenses: Experimental Analysis of Real DRAM Chips  and Implications on Future Solutions </vt:lpstr>
      <vt:lpstr>An Outlier Solution: Hydra</vt:lpstr>
      <vt:lpstr>Hydra Mitigation Mechanism</vt:lpstr>
      <vt:lpstr>Spatial Variation-Aware Read Disturbance Defenses: Experimental Analysis of Real DRAM Chips  and Implications on Future Solutions </vt:lpstr>
      <vt:lpstr>The Minimum Hammer Count to Induce the First Bitflip across DRAM Rows</vt:lpstr>
      <vt:lpstr>The Minimum Hammer Count to Induce the First Bitflip across DRAM Rows</vt:lpstr>
      <vt:lpstr>The Minimum Hammer Count to Induce the First Bitflip across DRAM Rows</vt:lpstr>
      <vt:lpstr>Spatial Variation-Aware Read Disturbance Defenses: Experimental Analysis of Real DRAM Chips  and Implications on Future Solutions </vt:lpstr>
      <vt:lpstr>The Read Disturbance Bit Error Rate across DRAM Rows</vt:lpstr>
      <vt:lpstr>The Read Disturbance Bit Error Rate across DRAM Rows</vt:lpstr>
      <vt:lpstr>The Read Disturbance Bit Error Rate across DRAM Rows</vt:lpstr>
      <vt:lpstr>Spatial Variation-Aware Read Disturbance Defenses: Experimental Analysis of Real DRAM Chips  and Implications on Future Solutions </vt:lpstr>
      <vt:lpstr>Two Main Types of DRAM Refresh</vt:lpstr>
      <vt:lpstr>Periodic Refresh with Increasing DRAM Chip Density</vt:lpstr>
      <vt:lpstr>Spatial Variation-Aware Read Disturbance Defenses: Experimental Analysis of Real DRAM Chips  and Implications on Future Solutions </vt:lpstr>
      <vt:lpstr>DRAM Organization</vt:lpstr>
      <vt:lpstr>DRAM Operation</vt:lpstr>
      <vt:lpstr>RowHammer Mitigation Approaches</vt:lpstr>
      <vt:lpstr>RowHammer Mitigation across Generations</vt:lpstr>
      <vt:lpstr>RowPress [ISCA 2023]</vt:lpstr>
      <vt:lpstr>RowPress A New DRAM Read Disturbance Phenomenon</vt:lpstr>
      <vt:lpstr>Two Prime Examples of DRAM Read Disturbance: RowHammer and RowPress</vt:lpstr>
      <vt:lpstr>RowPress [ISCA 2023]</vt:lpstr>
      <vt:lpstr>Effect of RowPress on Spatial Variation  of Read Disturbance Vulnerability across Rows</vt:lpstr>
      <vt:lpstr>Effect of RowPress on the HCfirst Distribution</vt:lpstr>
      <vt:lpstr>Spatial Variation-Aware Read Disturbance Defenses: Experimental Analysis of Real DRAM Chips  and Implications on Future Solutions </vt:lpstr>
      <vt:lpstr>Cumulative Distribution of Spatial Features based on F1 Score</vt:lpstr>
      <vt:lpstr>Cumulative Distribution of Spatial Features based on F1 Score</vt:lpstr>
      <vt:lpstr>Spatial Variation-Aware Read Disturbance Defenses: Experimental Analysis of Real DRAM Chips  and Implications on Future Solutions </vt:lpstr>
      <vt:lpstr>Svärd: Spatial Variation-Aware Read Disturbance Defenses Integration Examples with Existing Defenses</vt:lpstr>
      <vt:lpstr>Svärd: Spatial Variation-Aware Read Disturbance Defenses Example Implementation 1</vt:lpstr>
      <vt:lpstr>Svärd: Spatial Variation-Aware Read Disturbance Defenses Example Implementation 2</vt:lpstr>
      <vt:lpstr>Spatial Variation-Aware Read Disturbance Defenses: Experimental Analysis of Real DRAM Chips  and Implications on Future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131</cp:revision>
  <dcterms:created xsi:type="dcterms:W3CDTF">2023-10-17T14:07:22Z</dcterms:created>
  <dcterms:modified xsi:type="dcterms:W3CDTF">2024-03-13T14:28:06Z</dcterms:modified>
</cp:coreProperties>
</file>